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  <p:sldMasterId id="2147483740" r:id="rId2"/>
  </p:sldMasterIdLst>
  <p:notesMasterIdLst>
    <p:notesMasterId r:id="rId42"/>
  </p:notesMasterIdLst>
  <p:sldIdLst>
    <p:sldId id="386" r:id="rId3"/>
    <p:sldId id="275" r:id="rId4"/>
    <p:sldId id="293" r:id="rId5"/>
    <p:sldId id="258" r:id="rId6"/>
    <p:sldId id="295" r:id="rId7"/>
    <p:sldId id="296" r:id="rId8"/>
    <p:sldId id="387" r:id="rId9"/>
    <p:sldId id="388" r:id="rId10"/>
    <p:sldId id="272" r:id="rId11"/>
    <p:sldId id="407" r:id="rId12"/>
    <p:sldId id="426" r:id="rId13"/>
    <p:sldId id="403" r:id="rId14"/>
    <p:sldId id="431" r:id="rId15"/>
    <p:sldId id="416" r:id="rId16"/>
    <p:sldId id="432" r:id="rId17"/>
    <p:sldId id="417" r:id="rId18"/>
    <p:sldId id="408" r:id="rId19"/>
    <p:sldId id="433" r:id="rId20"/>
    <p:sldId id="418" r:id="rId21"/>
    <p:sldId id="434" r:id="rId22"/>
    <p:sldId id="419" r:id="rId23"/>
    <p:sldId id="435" r:id="rId24"/>
    <p:sldId id="333" r:id="rId25"/>
    <p:sldId id="437" r:id="rId26"/>
    <p:sldId id="438" r:id="rId27"/>
    <p:sldId id="412" r:id="rId28"/>
    <p:sldId id="428" r:id="rId29"/>
    <p:sldId id="424" r:id="rId30"/>
    <p:sldId id="405" r:id="rId31"/>
    <p:sldId id="413" r:id="rId32"/>
    <p:sldId id="439" r:id="rId33"/>
    <p:sldId id="420" r:id="rId34"/>
    <p:sldId id="440" r:id="rId35"/>
    <p:sldId id="421" r:id="rId36"/>
    <p:sldId id="414" r:id="rId37"/>
    <p:sldId id="441" r:id="rId38"/>
    <p:sldId id="422" r:id="rId39"/>
    <p:sldId id="442" r:id="rId40"/>
    <p:sldId id="415" r:id="rId41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DC787E"/>
    <a:srgbClr val="7FD7F7"/>
    <a:srgbClr val="C1C1FF"/>
    <a:srgbClr val="99CCFF"/>
    <a:srgbClr val="DFC77F"/>
    <a:srgbClr val="CEE1F2"/>
    <a:srgbClr val="9FBFCA"/>
    <a:srgbClr val="6D97A7"/>
    <a:srgbClr val="A4C2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116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B11DA3-99AF-4620-9310-2E2E19799B89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B13F9-CA14-4D33-BDDA-D1B705B58A8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256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8429D22-3A0C-446C-BDD4-626006827969}" type="slidenum">
              <a:rPr lang="zh-CN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zh-CN" altLang="en-US" sz="12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7708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8792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354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293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4786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2716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3034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3030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6663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97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979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9218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3818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079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8429D22-3A0C-446C-BDD4-626006827969}" type="slidenum">
              <a:rPr lang="zh-CN" altLang="en-US" sz="1200" smtClean="0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zh-CN" altLang="en-US" sz="120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487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9180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193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2858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278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3513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B13F9-CA14-4D33-BDDA-D1B705B58A8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242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0" y="-297"/>
            <a:ext cx="9906859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841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8C671-C774-4636-9A17-EFD580D92553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E6E10-0EB4-4F77-B9B6-E363547EF4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189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8C671-C774-4636-9A17-EFD580D92553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E6E10-0EB4-4F77-B9B6-E363547EF4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54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02E9BC-6D35-4B48-9CEF-3CFEB66895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065996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54959-F0B0-4880-9463-B3F5574E84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7866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54959-F0B0-4880-9463-B3F5574E84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76794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54959-F0B0-4880-9463-B3F5574E84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76969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8C671-C774-4636-9A17-EFD580D92553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E6E10-0EB4-4F77-B9B6-E363547EF4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1850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1242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5986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542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8C671-C774-4636-9A17-EFD580D92553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E6E10-0EB4-4F77-B9B6-E363547EF4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3666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0934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9832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7212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946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74851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8703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9167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42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8C671-C774-4636-9A17-EFD580D92553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E6E10-0EB4-4F77-B9B6-E363547EF4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618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8C671-C774-4636-9A17-EFD580D92553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E6E10-0EB4-4F77-B9B6-E363547EF4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081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8C671-C774-4636-9A17-EFD580D92553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E6E10-0EB4-4F77-B9B6-E363547EF4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937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8C671-C774-4636-9A17-EFD580D92553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E6E10-0EB4-4F77-B9B6-E363547EF4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909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8C671-C774-4636-9A17-EFD580D92553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E6E10-0EB4-4F77-B9B6-E363547EF4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621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8C671-C774-4636-9A17-EFD580D92553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E6E10-0EB4-4F77-B9B6-E363547EF4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7587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98C671-C774-4636-9A17-EFD580D92553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7E6E10-0EB4-4F77-B9B6-E363547EF4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950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8C671-C774-4636-9A17-EFD580D92553}" type="datetimeFigureOut">
              <a:rPr lang="zh-CN" altLang="en-US" smtClean="0"/>
              <a:t>2018/3/30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E6E10-0EB4-4F77-B9B6-E363547EF4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590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4" r:id="rId15"/>
    <p:sldLayoutId id="2147483738" r:id="rId16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20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30.png"/><Relationship Id="rId7" Type="http://schemas.openxmlformats.org/officeDocument/2006/relationships/image" Target="../media/image33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microsoft.com/office/2007/relationships/hdphoto" Target="../media/hdphoto1.wdp"/><Relationship Id="rId9" Type="http://schemas.openxmlformats.org/officeDocument/2006/relationships/image" Target="../media/image35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5.jp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g"/><Relationship Id="rId5" Type="http://schemas.openxmlformats.org/officeDocument/2006/relationships/image" Target="../media/image43.jpeg"/><Relationship Id="rId4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30.png"/><Relationship Id="rId4" Type="http://schemas.microsoft.com/office/2007/relationships/hdphoto" Target="../media/hdphoto2.wdp"/><Relationship Id="rId9" Type="http://schemas.openxmlformats.org/officeDocument/2006/relationships/image" Target="../media/image4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21.png"/><Relationship Id="rId7" Type="http://schemas.openxmlformats.org/officeDocument/2006/relationships/image" Target="../media/image5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microsoft.com/office/2007/relationships/hdphoto" Target="../media/hdphoto1.wdp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9.jp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8" name="图片 6"/>
          <p:cNvPicPr>
            <a:picLocks noChangeAspect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446" y="5206367"/>
            <a:ext cx="9412522" cy="1610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0" y="2569120"/>
            <a:ext cx="9905999" cy="1744925"/>
          </a:xfrm>
          <a:prstGeom prst="rect">
            <a:avLst/>
          </a:prstGeom>
          <a:solidFill>
            <a:srgbClr val="969696"/>
          </a:solidFill>
          <a:ln w="0">
            <a:noFill/>
            <a:prstDash val="solid"/>
            <a:miter lim="800000"/>
          </a:ln>
        </p:spPr>
        <p:txBody>
          <a:bodyPr lIns="82474" tIns="41237" rIns="82474" bIns="41237"/>
          <a:lstStyle/>
          <a:p>
            <a:pPr defTabSz="794621">
              <a:defRPr/>
            </a:pPr>
            <a:endParaRPr lang="zh-CN" altLang="en-US" sz="1565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0" y="2519555"/>
            <a:ext cx="9906000" cy="1716488"/>
          </a:xfrm>
          <a:prstGeom prst="rect">
            <a:avLst/>
          </a:prstGeom>
          <a:solidFill>
            <a:srgbClr val="0250A6"/>
          </a:solidFill>
          <a:ln w="0">
            <a:noFill/>
            <a:prstDash val="solid"/>
            <a:miter lim="800000"/>
          </a:ln>
        </p:spPr>
        <p:txBody>
          <a:bodyPr lIns="82474" tIns="41237" rIns="82474" bIns="41237"/>
          <a:lstStyle/>
          <a:p>
            <a:pPr defTabSz="794621">
              <a:defRPr/>
            </a:pPr>
            <a:endParaRPr lang="zh-CN" altLang="en-US" sz="1565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226" y="2522381"/>
            <a:ext cx="2515540" cy="1713662"/>
          </a:xfrm>
          <a:prstGeom prst="rect">
            <a:avLst/>
          </a:prstGeom>
        </p:spPr>
      </p:pic>
      <p:sp>
        <p:nvSpPr>
          <p:cNvPr id="14344" name="矩形 259"/>
          <p:cNvSpPr/>
          <p:nvPr/>
        </p:nvSpPr>
        <p:spPr>
          <a:xfrm>
            <a:off x="4475812" y="3364415"/>
            <a:ext cx="5067894" cy="430887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r"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办公家具规划方案</a:t>
            </a:r>
            <a:endParaRPr lang="en-US" altLang="zh-CN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346" name="矩形 259"/>
          <p:cNvSpPr/>
          <p:nvPr/>
        </p:nvSpPr>
        <p:spPr>
          <a:xfrm>
            <a:off x="3965974" y="2677455"/>
            <a:ext cx="5588226" cy="67710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r">
              <a:spcBef>
                <a:spcPct val="20000"/>
              </a:spcBef>
            </a:pPr>
            <a:r>
              <a:rPr lang="zh-CN" altLang="en-US" sz="4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南京医科大学</a:t>
            </a:r>
            <a:endParaRPr lang="en-US" altLang="zh-CN" sz="2309" b="1" dirty="0">
              <a:solidFill>
                <a:schemeClr val="accent4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27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595854" y="0"/>
            <a:ext cx="0" cy="848213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461" name="Text Box 2"/>
          <p:cNvSpPr txBox="1"/>
          <p:nvPr/>
        </p:nvSpPr>
        <p:spPr>
          <a:xfrm>
            <a:off x="644731" y="323808"/>
            <a:ext cx="2126149" cy="327937"/>
          </a:xfrm>
          <a:prstGeom prst="rect">
            <a:avLst/>
          </a:prstGeom>
          <a:noFill/>
          <a:ln w="9525">
            <a:noFill/>
          </a:ln>
        </p:spPr>
        <p:txBody>
          <a:bodyPr wrap="none" lIns="51081" tIns="25540" rIns="51081" bIns="25540">
            <a:spAutoFit/>
          </a:bodyPr>
          <a:lstStyle/>
          <a:p>
            <a:pPr defTabSz="423581"/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A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区洽谈空间</a:t>
            </a:r>
            <a:endParaRPr lang="zh-CN" altLang="en-US" sz="1796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449225" y="701584"/>
            <a:ext cx="3140881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 descr="沙发 (3)"/>
          <p:cNvPicPr>
            <a:picLocks noChangeAspect="1"/>
          </p:cNvPicPr>
          <p:nvPr/>
        </p:nvPicPr>
        <p:blipFill rotWithShape="1">
          <a:blip r:embed="rId2"/>
          <a:srcRect r="8119"/>
          <a:stretch/>
        </p:blipFill>
        <p:spPr>
          <a:xfrm>
            <a:off x="3853006" y="1496278"/>
            <a:ext cx="3620329" cy="2225467"/>
          </a:xfrm>
          <a:prstGeom prst="rect">
            <a:avLst/>
          </a:prstGeom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803"/>
          <a:stretch/>
        </p:blipFill>
        <p:spPr bwMode="auto">
          <a:xfrm>
            <a:off x="7545447" y="3863984"/>
            <a:ext cx="2196215" cy="2171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9"/>
          <a:stretch/>
        </p:blipFill>
        <p:spPr>
          <a:xfrm>
            <a:off x="7539672" y="1506436"/>
            <a:ext cx="2201990" cy="221530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/>
          <a:srcRect l="12936"/>
          <a:stretch/>
        </p:blipFill>
        <p:spPr>
          <a:xfrm>
            <a:off x="3853006" y="3863984"/>
            <a:ext cx="3613519" cy="21913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9365" y="3172375"/>
            <a:ext cx="2369773" cy="35745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844329" y="771791"/>
            <a:ext cx="330344" cy="3344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99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45"/>
          <a:stretch/>
        </p:blipFill>
        <p:spPr>
          <a:xfrm>
            <a:off x="1554480" y="783632"/>
            <a:ext cx="8172731" cy="5449742"/>
          </a:xfrm>
          <a:prstGeom prst="rect">
            <a:avLst/>
          </a:prstGeom>
        </p:spPr>
      </p:pic>
      <p:sp>
        <p:nvSpPr>
          <p:cNvPr id="6" name="TextBox 3"/>
          <p:cNvSpPr>
            <a:spLocks noChangeArrowheads="1"/>
          </p:cNvSpPr>
          <p:nvPr/>
        </p:nvSpPr>
        <p:spPr bwMode="auto">
          <a:xfrm>
            <a:off x="545068" y="1504950"/>
            <a:ext cx="369332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 smtClean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立体图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25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4513" y="1504950"/>
            <a:ext cx="369887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效果图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732" y="865677"/>
            <a:ext cx="8279917" cy="552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11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800" y="1020143"/>
            <a:ext cx="8153881" cy="5096177"/>
          </a:xfrm>
          <a:prstGeom prst="rect">
            <a:avLst/>
          </a:prstGeom>
        </p:spPr>
      </p:pic>
      <p:sp>
        <p:nvSpPr>
          <p:cNvPr id="6" name="TextBox 3"/>
          <p:cNvSpPr>
            <a:spLocks noChangeArrowheads="1"/>
          </p:cNvSpPr>
          <p:nvPr/>
        </p:nvSpPr>
        <p:spPr bwMode="auto">
          <a:xfrm>
            <a:off x="545068" y="1504950"/>
            <a:ext cx="369332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 smtClean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立体图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104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4513" y="1504950"/>
            <a:ext cx="369887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效果图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360" y="790036"/>
            <a:ext cx="8600715" cy="5529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142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472" y="1043835"/>
            <a:ext cx="8081152" cy="5052165"/>
          </a:xfrm>
          <a:prstGeom prst="rect">
            <a:avLst/>
          </a:prstGeom>
        </p:spPr>
      </p:pic>
      <p:sp>
        <p:nvSpPr>
          <p:cNvPr id="6" name="TextBox 3"/>
          <p:cNvSpPr>
            <a:spLocks noChangeArrowheads="1"/>
          </p:cNvSpPr>
          <p:nvPr/>
        </p:nvSpPr>
        <p:spPr bwMode="auto">
          <a:xfrm>
            <a:off x="545068" y="1504950"/>
            <a:ext cx="369332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 smtClean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立体图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34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4513" y="1504950"/>
            <a:ext cx="369887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效果图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604" y="676090"/>
            <a:ext cx="8461216" cy="5633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70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595854" y="0"/>
            <a:ext cx="0" cy="848213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461" name="Text Box 2"/>
          <p:cNvSpPr txBox="1"/>
          <p:nvPr/>
        </p:nvSpPr>
        <p:spPr>
          <a:xfrm>
            <a:off x="644731" y="323808"/>
            <a:ext cx="2108517" cy="327937"/>
          </a:xfrm>
          <a:prstGeom prst="rect">
            <a:avLst/>
          </a:prstGeom>
          <a:noFill/>
          <a:ln w="9525">
            <a:noFill/>
          </a:ln>
        </p:spPr>
        <p:txBody>
          <a:bodyPr wrap="none" lIns="51081" tIns="25540" rIns="51081" bIns="25540">
            <a:spAutoFit/>
          </a:bodyPr>
          <a:lstStyle/>
          <a:p>
            <a:pPr defTabSz="423581"/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B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区学习空间</a:t>
            </a:r>
            <a:endParaRPr lang="zh-CN" altLang="en-US" sz="1796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449225" y="701584"/>
            <a:ext cx="3140881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沙发 (3)"/>
          <p:cNvPicPr>
            <a:picLocks noChangeAspect="1"/>
          </p:cNvPicPr>
          <p:nvPr/>
        </p:nvPicPr>
        <p:blipFill rotWithShape="1">
          <a:blip r:embed="rId2"/>
          <a:srcRect r="8119"/>
          <a:stretch/>
        </p:blipFill>
        <p:spPr>
          <a:xfrm>
            <a:off x="3968982" y="1502802"/>
            <a:ext cx="3620329" cy="222546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67435" y="1502802"/>
            <a:ext cx="2032594" cy="22254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22" y="1502802"/>
            <a:ext cx="3436953" cy="436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86988" y="1875523"/>
            <a:ext cx="2465353" cy="32185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817" y="4819332"/>
            <a:ext cx="2750116" cy="19167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175" y="3894349"/>
            <a:ext cx="2977081" cy="21282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377" y="3894349"/>
            <a:ext cx="2977080" cy="212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19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5068" y="1504950"/>
            <a:ext cx="369332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 smtClean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立体图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706" y="988711"/>
            <a:ext cx="8250584" cy="515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034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4513" y="1504950"/>
            <a:ext cx="369887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效果图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506" y="865677"/>
            <a:ext cx="8295143" cy="5535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83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940949" y="4778820"/>
            <a:ext cx="2479659" cy="89367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63979" tIns="31990" rIns="63979" bIns="31990">
            <a:spAutoFit/>
          </a:bodyPr>
          <a:lstStyle/>
          <a:p>
            <a:pPr marL="293248" indent="-293248" defTabSz="794621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1796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空间规划布局图</a:t>
            </a:r>
            <a:endParaRPr lang="en-US" altLang="zh-CN" sz="1796" b="1" dirty="0">
              <a:solidFill>
                <a:schemeClr val="tx1">
                  <a:lumMod val="50000"/>
                  <a:lumOff val="5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  <a:p>
            <a:pPr marL="293248" indent="-293248" defTabSz="794621">
              <a:lnSpc>
                <a:spcPct val="150000"/>
              </a:lnSpc>
              <a:buFontTx/>
              <a:buAutoNum type="arabicPeriod"/>
              <a:defRPr/>
            </a:pPr>
            <a:r>
              <a:rPr lang="zh-CN" altLang="en-US" sz="1796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Arial" panose="020B0604020202020204" pitchFamily="34" charset="0"/>
              </a:rPr>
              <a:t>家具推荐方案</a:t>
            </a:r>
            <a:endParaRPr lang="en-US" altLang="zh-CN" sz="1796" b="1" dirty="0" smtClean="0">
              <a:solidFill>
                <a:schemeClr val="tx1">
                  <a:lumMod val="50000"/>
                  <a:lumOff val="5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98566" y="2246393"/>
            <a:ext cx="1519994" cy="802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618" b="1" dirty="0">
                <a:solidFill>
                  <a:srgbClr val="2C65A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</a:t>
            </a: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371600" y="3143839"/>
            <a:ext cx="3017520" cy="1"/>
          </a:xfrm>
          <a:prstGeom prst="line">
            <a:avLst/>
          </a:prstGeom>
          <a:ln w="38100">
            <a:solidFill>
              <a:srgbClr val="2C65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37"/>
          <a:stretch/>
        </p:blipFill>
        <p:spPr>
          <a:xfrm>
            <a:off x="4389120" y="1565167"/>
            <a:ext cx="5136203" cy="3157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1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5068" y="1504950"/>
            <a:ext cx="369332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 smtClean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立体图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689" y="906019"/>
            <a:ext cx="8236591" cy="5149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27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4513" y="1504950"/>
            <a:ext cx="369887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效果图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969" y="759997"/>
            <a:ext cx="8521015" cy="547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5068" y="1504950"/>
            <a:ext cx="369332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 smtClean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立体图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706" y="967489"/>
            <a:ext cx="8333282" cy="520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79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4513" y="1504950"/>
            <a:ext cx="369887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效果图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912" y="692934"/>
            <a:ext cx="8204001" cy="559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70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5068" y="1504950"/>
            <a:ext cx="369332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 smtClean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立体图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022" y="972569"/>
            <a:ext cx="8357658" cy="5225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7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4513" y="1504950"/>
            <a:ext cx="369887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效果图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684" y="680191"/>
            <a:ext cx="8394015" cy="558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07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595854" y="0"/>
            <a:ext cx="0" cy="848213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461" name="Text Box 2"/>
          <p:cNvSpPr txBox="1"/>
          <p:nvPr/>
        </p:nvSpPr>
        <p:spPr>
          <a:xfrm>
            <a:off x="644731" y="323808"/>
            <a:ext cx="2138973" cy="327937"/>
          </a:xfrm>
          <a:prstGeom prst="rect">
            <a:avLst/>
          </a:prstGeom>
          <a:noFill/>
          <a:ln w="9525">
            <a:noFill/>
          </a:ln>
        </p:spPr>
        <p:txBody>
          <a:bodyPr wrap="none" lIns="51081" tIns="25540" rIns="51081" bIns="25540">
            <a:spAutoFit/>
          </a:bodyPr>
          <a:lstStyle/>
          <a:p>
            <a:pPr defTabSz="423581"/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D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区接待空间</a:t>
            </a:r>
            <a:endParaRPr lang="zh-CN" altLang="en-US" sz="1796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449225" y="701584"/>
            <a:ext cx="3140881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15" y="1633019"/>
            <a:ext cx="2738023" cy="15875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49846" y="3255627"/>
            <a:ext cx="2128025" cy="2952495"/>
          </a:xfrm>
          <a:prstGeom prst="rect">
            <a:avLst/>
          </a:prstGeom>
        </p:spPr>
      </p:pic>
      <p:pic>
        <p:nvPicPr>
          <p:cNvPr id="14" name="图片 13" descr="沙发 (3)"/>
          <p:cNvPicPr>
            <a:picLocks noChangeAspect="1"/>
          </p:cNvPicPr>
          <p:nvPr/>
        </p:nvPicPr>
        <p:blipFill rotWithShape="1">
          <a:blip r:embed="rId4"/>
          <a:srcRect r="8119"/>
          <a:stretch/>
        </p:blipFill>
        <p:spPr>
          <a:xfrm>
            <a:off x="6563360" y="3738481"/>
            <a:ext cx="3148706" cy="19355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056" y="3738481"/>
            <a:ext cx="2900431" cy="193555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056" y="1703632"/>
            <a:ext cx="2822104" cy="18423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8657" y="1689473"/>
            <a:ext cx="3298112" cy="1846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37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500" y="920307"/>
            <a:ext cx="8392500" cy="5246813"/>
          </a:xfrm>
          <a:prstGeom prst="rect">
            <a:avLst/>
          </a:prstGeom>
        </p:spPr>
      </p:pic>
      <p:sp>
        <p:nvSpPr>
          <p:cNvPr id="3" name="TextBox 3"/>
          <p:cNvSpPr>
            <a:spLocks noChangeArrowheads="1"/>
          </p:cNvSpPr>
          <p:nvPr/>
        </p:nvSpPr>
        <p:spPr bwMode="auto">
          <a:xfrm>
            <a:off x="545068" y="1504950"/>
            <a:ext cx="369332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 smtClean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立体图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506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4513" y="1504950"/>
            <a:ext cx="369887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效果图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58" y="865677"/>
            <a:ext cx="8264691" cy="5514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47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294640" y="721360"/>
            <a:ext cx="40030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28320" y="152400"/>
            <a:ext cx="0" cy="95504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 t="32709" b="7043"/>
          <a:stretch/>
        </p:blipFill>
        <p:spPr>
          <a:xfrm>
            <a:off x="7147660" y="4098963"/>
            <a:ext cx="2648753" cy="223500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83580" y="4098964"/>
            <a:ext cx="2077620" cy="227476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8959" y="4098963"/>
            <a:ext cx="4328161" cy="22852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59" y="1223605"/>
            <a:ext cx="4804694" cy="2799535"/>
          </a:xfrm>
          <a:prstGeom prst="rect">
            <a:avLst/>
          </a:prstGeom>
        </p:spPr>
      </p:pic>
      <p:sp>
        <p:nvSpPr>
          <p:cNvPr id="16" name="Text Box 2"/>
          <p:cNvSpPr txBox="1"/>
          <p:nvPr/>
        </p:nvSpPr>
        <p:spPr>
          <a:xfrm>
            <a:off x="644731" y="323808"/>
            <a:ext cx="2138973" cy="327937"/>
          </a:xfrm>
          <a:prstGeom prst="rect">
            <a:avLst/>
          </a:prstGeom>
          <a:noFill/>
          <a:ln w="9525">
            <a:noFill/>
          </a:ln>
        </p:spPr>
        <p:txBody>
          <a:bodyPr wrap="none" lIns="51081" tIns="25540" rIns="51081" bIns="25540">
            <a:spAutoFit/>
          </a:bodyPr>
          <a:lstStyle/>
          <a:p>
            <a:pPr defTabSz="423581"/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D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区接待空间</a:t>
            </a:r>
            <a:endParaRPr lang="zh-CN" altLang="en-US" sz="1796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413" y="1223605"/>
            <a:ext cx="4311000" cy="277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4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19800" y="2316301"/>
            <a:ext cx="4191000" cy="317009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0" b="1" cap="all" dirty="0" smtClean="0">
                <a:ln w="0"/>
                <a:gradFill flip="none">
                  <a:gsLst>
                    <a:gs pos="0">
                      <a:srgbClr val="CDDDDD"/>
                    </a:gs>
                    <a:gs pos="47000">
                      <a:srgbClr val="9FBFCA"/>
                    </a:gs>
                    <a:gs pos="100000">
                      <a:srgbClr val="A4C2CC"/>
                    </a:gs>
                    <a:gs pos="100000">
                      <a:srgbClr val="9FBFCA"/>
                    </a:gs>
                    <a:gs pos="100000">
                      <a:srgbClr val="6D97A7"/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华文琥珀" pitchFamily="2" charset="-122"/>
                <a:ea typeface="华文琥珀" pitchFamily="2" charset="-122"/>
              </a:rPr>
              <a:t>1</a:t>
            </a:r>
            <a:endParaRPr lang="zh-CN" altLang="en-US" sz="20000" b="1" cap="all" dirty="0">
              <a:ln w="0"/>
              <a:gradFill flip="none">
                <a:gsLst>
                  <a:gs pos="0">
                    <a:srgbClr val="CDDDDD"/>
                  </a:gs>
                  <a:gs pos="47000">
                    <a:srgbClr val="9FBFCA"/>
                  </a:gs>
                  <a:gs pos="100000">
                    <a:srgbClr val="A4C2CC"/>
                  </a:gs>
                  <a:gs pos="100000">
                    <a:srgbClr val="9FBFCA"/>
                  </a:gs>
                  <a:gs pos="100000">
                    <a:srgbClr val="6D97A7"/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5031740" y="5096549"/>
            <a:ext cx="2649220" cy="779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4000" baseline="30000" dirty="0" smtClean="0">
                <a:solidFill>
                  <a:srgbClr val="595959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空间规划布局图</a:t>
            </a:r>
            <a:endParaRPr lang="en-US" altLang="zh-CN" sz="4000" baseline="30000" dirty="0" smtClean="0">
              <a:solidFill>
                <a:srgbClr val="595959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dirty="0">
              <a:solidFill>
                <a:srgbClr val="595959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28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595854" y="0"/>
            <a:ext cx="0" cy="848213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461" name="Text Box 2"/>
          <p:cNvSpPr txBox="1"/>
          <p:nvPr/>
        </p:nvSpPr>
        <p:spPr>
          <a:xfrm>
            <a:off x="644731" y="323808"/>
            <a:ext cx="2506062" cy="327937"/>
          </a:xfrm>
          <a:prstGeom prst="rect">
            <a:avLst/>
          </a:prstGeom>
          <a:noFill/>
          <a:ln w="9525">
            <a:noFill/>
          </a:ln>
        </p:spPr>
        <p:txBody>
          <a:bodyPr wrap="none" lIns="51081" tIns="25540" rIns="51081" bIns="25540">
            <a:spAutoFit/>
          </a:bodyPr>
          <a:lstStyle/>
          <a:p>
            <a:pPr defTabSz="423581"/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02/04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D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区学习空间</a:t>
            </a:r>
            <a:endParaRPr lang="zh-CN" altLang="en-US" sz="1796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449225" y="701584"/>
            <a:ext cx="3140881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沙发 (3)"/>
          <p:cNvPicPr>
            <a:picLocks noChangeAspect="1"/>
          </p:cNvPicPr>
          <p:nvPr/>
        </p:nvPicPr>
        <p:blipFill rotWithShape="1">
          <a:blip r:embed="rId2"/>
          <a:srcRect r="8119"/>
          <a:stretch/>
        </p:blipFill>
        <p:spPr>
          <a:xfrm>
            <a:off x="3515971" y="1628253"/>
            <a:ext cx="3184510" cy="195756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l="12936"/>
          <a:stretch/>
        </p:blipFill>
        <p:spPr>
          <a:xfrm>
            <a:off x="3515971" y="3662084"/>
            <a:ext cx="3980501" cy="241392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59040" y="3662083"/>
            <a:ext cx="2204720" cy="241392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6131" y="1628254"/>
            <a:ext cx="2967629" cy="19575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11670" y="2152487"/>
            <a:ext cx="2959850" cy="6937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32251" y="3296231"/>
            <a:ext cx="2347624" cy="2926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17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5068" y="1504950"/>
            <a:ext cx="369332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立体</a:t>
            </a:r>
            <a:r>
              <a:rPr lang="zh-CN" altLang="en-US" sz="2400" spc="-150" dirty="0" smtClean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198" y="991427"/>
            <a:ext cx="8425003" cy="5267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33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4513" y="1504950"/>
            <a:ext cx="369887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效果图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257" y="1340167"/>
            <a:ext cx="8369319" cy="4684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97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5068" y="1504950"/>
            <a:ext cx="369332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立体</a:t>
            </a:r>
            <a:r>
              <a:rPr lang="zh-CN" altLang="en-US" sz="2400" spc="-150" dirty="0" smtClean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258" y="957676"/>
            <a:ext cx="8365226" cy="522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2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4513" y="1504950"/>
            <a:ext cx="369887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效果图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919" y="854268"/>
            <a:ext cx="8390185" cy="539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91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595854" y="0"/>
            <a:ext cx="0" cy="848213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461" name="Text Box 2"/>
          <p:cNvSpPr txBox="1"/>
          <p:nvPr/>
        </p:nvSpPr>
        <p:spPr>
          <a:xfrm>
            <a:off x="644731" y="323808"/>
            <a:ext cx="2506062" cy="327937"/>
          </a:xfrm>
          <a:prstGeom prst="rect">
            <a:avLst/>
          </a:prstGeom>
          <a:noFill/>
          <a:ln w="9525">
            <a:noFill/>
          </a:ln>
        </p:spPr>
        <p:txBody>
          <a:bodyPr wrap="none" lIns="51081" tIns="25540" rIns="51081" bIns="25540">
            <a:spAutoFit/>
          </a:bodyPr>
          <a:lstStyle/>
          <a:p>
            <a:pPr defTabSz="423581"/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03/05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D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区洽谈空间</a:t>
            </a:r>
            <a:endParaRPr lang="zh-CN" altLang="en-US" sz="1796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449225" y="701584"/>
            <a:ext cx="3140881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2" t="6160" r="9005" b="1777"/>
          <a:stretch/>
        </p:blipFill>
        <p:spPr>
          <a:xfrm>
            <a:off x="3762826" y="1772060"/>
            <a:ext cx="2902134" cy="19593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5491" y="1772060"/>
            <a:ext cx="2970274" cy="195930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259" y="3806707"/>
            <a:ext cx="3225506" cy="23807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95854" y="2255702"/>
            <a:ext cx="2992434" cy="7922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62205" y="3485670"/>
            <a:ext cx="2416376" cy="32513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026" y="3806707"/>
            <a:ext cx="2198291" cy="240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5068" y="1504950"/>
            <a:ext cx="369332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立体</a:t>
            </a:r>
            <a:r>
              <a:rPr lang="zh-CN" altLang="en-US" sz="2400" spc="-150" dirty="0" smtClean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455" y="1033019"/>
            <a:ext cx="8228465" cy="514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5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4513" y="1504950"/>
            <a:ext cx="369887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效果图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797695"/>
            <a:ext cx="8219440" cy="547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26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5068" y="1504950"/>
            <a:ext cx="369332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立体</a:t>
            </a:r>
            <a:r>
              <a:rPr lang="zh-CN" altLang="en-US" sz="2400" spc="-150" dirty="0" smtClean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240" y="1089341"/>
            <a:ext cx="8334169" cy="520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5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3"/>
          <p:cNvSpPr>
            <a:spLocks noChangeArrowheads="1"/>
          </p:cNvSpPr>
          <p:nvPr/>
        </p:nvSpPr>
        <p:spPr bwMode="auto">
          <a:xfrm>
            <a:off x="544513" y="1504950"/>
            <a:ext cx="369887" cy="222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spc="-15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效果图</a:t>
            </a:r>
            <a:endParaRPr lang="en-US" altLang="zh-CN" sz="2400" spc="-15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69963" y="207963"/>
            <a:ext cx="0" cy="64262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360" y="559535"/>
            <a:ext cx="8417233" cy="560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08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1560" y="-244015"/>
            <a:ext cx="4602678" cy="6493877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595854" y="0"/>
            <a:ext cx="0" cy="848213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49225" y="701584"/>
            <a:ext cx="3140881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Box 2"/>
          <p:cNvSpPr txBox="1"/>
          <p:nvPr/>
        </p:nvSpPr>
        <p:spPr>
          <a:xfrm>
            <a:off x="644731" y="323808"/>
            <a:ext cx="1826388" cy="327937"/>
          </a:xfrm>
          <a:prstGeom prst="rect">
            <a:avLst/>
          </a:prstGeom>
          <a:noFill/>
          <a:ln w="9525">
            <a:noFill/>
          </a:ln>
        </p:spPr>
        <p:txBody>
          <a:bodyPr wrap="none" lIns="51081" tIns="25540" rIns="51081" bIns="25540">
            <a:spAutoFit/>
          </a:bodyPr>
          <a:lstStyle/>
          <a:p>
            <a:pPr defTabSz="423581"/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796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平面布置图</a:t>
            </a:r>
          </a:p>
        </p:txBody>
      </p:sp>
      <p:sp>
        <p:nvSpPr>
          <p:cNvPr id="12" name="矩形 11"/>
          <p:cNvSpPr/>
          <p:nvPr/>
        </p:nvSpPr>
        <p:spPr>
          <a:xfrm>
            <a:off x="7405545" y="6107499"/>
            <a:ext cx="238125" cy="238125"/>
          </a:xfrm>
          <a:prstGeom prst="rect">
            <a:avLst/>
          </a:prstGeom>
          <a:solidFill>
            <a:srgbClr val="FF0000">
              <a:alpha val="50000"/>
            </a:srgbClr>
          </a:solidFill>
          <a:ln w="127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22492" y="5834041"/>
            <a:ext cx="1225015" cy="6181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138"/>
              </a:lnSpc>
            </a:pPr>
            <a:r>
              <a:rPr lang="zh-CN" altLang="en-US" sz="12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洽谈</a:t>
            </a: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区：</a:t>
            </a:r>
            <a:r>
              <a:rPr lang="en-US" altLang="zh-CN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A/B</a:t>
            </a: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endParaRPr lang="en-US" altLang="zh-CN" sz="12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05544" y="6510717"/>
            <a:ext cx="238125" cy="238125"/>
          </a:xfrm>
          <a:prstGeom prst="rect">
            <a:avLst/>
          </a:prstGeom>
          <a:solidFill>
            <a:srgbClr val="FFFF00">
              <a:alpha val="50000"/>
            </a:srgbClr>
          </a:solidFill>
          <a:ln w="127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43669" y="6225647"/>
            <a:ext cx="1050288" cy="6181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138"/>
              </a:lnSpc>
            </a:pP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学习区：</a:t>
            </a:r>
            <a:r>
              <a:rPr lang="en-US" altLang="zh-CN" sz="12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endParaRPr lang="en-US" altLang="zh-CN" sz="12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05544" y="5703603"/>
            <a:ext cx="238125" cy="238125"/>
          </a:xfrm>
          <a:prstGeom prst="rect">
            <a:avLst/>
          </a:prstGeom>
          <a:solidFill>
            <a:srgbClr val="00B0F0">
              <a:alpha val="50000"/>
            </a:srgbClr>
          </a:solidFill>
          <a:ln w="127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622492" y="5479391"/>
            <a:ext cx="1407758" cy="6181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138"/>
              </a:lnSpc>
            </a:pP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接待区：</a:t>
            </a:r>
            <a:r>
              <a:rPr lang="en-US" altLang="zh-CN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A/B/D</a:t>
            </a: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endParaRPr lang="en-US" altLang="zh-CN" sz="12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4"/>
          <a:srcRect l="11215" t="19178" r="4514"/>
          <a:stretch/>
        </p:blipFill>
        <p:spPr>
          <a:xfrm>
            <a:off x="7179986" y="1840307"/>
            <a:ext cx="2609481" cy="16774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986" y="217800"/>
            <a:ext cx="2603695" cy="145741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029" y="3618801"/>
            <a:ext cx="1592478" cy="174244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54" y="5291428"/>
            <a:ext cx="2603695" cy="145741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/>
          <a:srcRect l="11215" t="19178" r="4514"/>
          <a:stretch/>
        </p:blipFill>
        <p:spPr>
          <a:xfrm>
            <a:off x="3711143" y="5278373"/>
            <a:ext cx="2172827" cy="1396748"/>
          </a:xfrm>
          <a:prstGeom prst="rect">
            <a:avLst/>
          </a:prstGeom>
        </p:spPr>
      </p:pic>
      <p:cxnSp>
        <p:nvCxnSpPr>
          <p:cNvPr id="20" name="直接箭头连接符 19"/>
          <p:cNvCxnSpPr/>
          <p:nvPr/>
        </p:nvCxnSpPr>
        <p:spPr>
          <a:xfrm flipV="1">
            <a:off x="2255520" y="1056640"/>
            <a:ext cx="4754880" cy="783667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3088640" y="1981200"/>
            <a:ext cx="3891280" cy="97536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3590106" y="1840307"/>
            <a:ext cx="3420294" cy="301617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flipH="1">
            <a:off x="1229360" y="2306320"/>
            <a:ext cx="457200" cy="298510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1856146" y="2686095"/>
            <a:ext cx="2547696" cy="255549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607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10"/>
          <a:stretch/>
        </p:blipFill>
        <p:spPr>
          <a:xfrm>
            <a:off x="307997" y="1353329"/>
            <a:ext cx="6957514" cy="4386117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95854" y="0"/>
            <a:ext cx="0" cy="848213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449225" y="701584"/>
            <a:ext cx="3140881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Box 2"/>
          <p:cNvSpPr txBox="1"/>
          <p:nvPr/>
        </p:nvSpPr>
        <p:spPr>
          <a:xfrm>
            <a:off x="644731" y="323808"/>
            <a:ext cx="1826388" cy="327937"/>
          </a:xfrm>
          <a:prstGeom prst="rect">
            <a:avLst/>
          </a:prstGeom>
          <a:noFill/>
          <a:ln w="9525">
            <a:noFill/>
          </a:ln>
        </p:spPr>
        <p:txBody>
          <a:bodyPr wrap="none" lIns="51081" tIns="25540" rIns="51081" bIns="25540">
            <a:spAutoFit/>
          </a:bodyPr>
          <a:lstStyle/>
          <a:p>
            <a:pPr defTabSz="423581"/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796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平面布置图</a:t>
            </a:r>
          </a:p>
        </p:txBody>
      </p:sp>
      <p:sp>
        <p:nvSpPr>
          <p:cNvPr id="6" name="矩形 5"/>
          <p:cNvSpPr/>
          <p:nvPr/>
        </p:nvSpPr>
        <p:spPr>
          <a:xfrm>
            <a:off x="7482461" y="5894813"/>
            <a:ext cx="238125" cy="238125"/>
          </a:xfrm>
          <a:prstGeom prst="rect">
            <a:avLst/>
          </a:prstGeom>
          <a:solidFill>
            <a:srgbClr val="FF0000">
              <a:alpha val="50000"/>
            </a:srgbClr>
          </a:solidFill>
          <a:ln w="127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99408" y="5621355"/>
            <a:ext cx="1071127" cy="6181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138"/>
              </a:lnSpc>
            </a:pPr>
            <a:r>
              <a:rPr lang="zh-CN" altLang="en-US" sz="12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洽谈</a:t>
            </a: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区：</a:t>
            </a:r>
            <a:r>
              <a:rPr lang="en-US" altLang="zh-CN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endParaRPr lang="en-US" altLang="zh-CN" sz="12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82460" y="6298031"/>
            <a:ext cx="238125" cy="238125"/>
          </a:xfrm>
          <a:prstGeom prst="rect">
            <a:avLst/>
          </a:prstGeom>
          <a:solidFill>
            <a:srgbClr val="FFFF00">
              <a:alpha val="50000"/>
            </a:srgbClr>
          </a:solidFill>
          <a:ln w="127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20585" y="6012961"/>
            <a:ext cx="1071127" cy="6181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138"/>
              </a:lnSpc>
            </a:pP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学习区：</a:t>
            </a:r>
            <a:r>
              <a:rPr lang="en-US" altLang="zh-CN" sz="12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endParaRPr lang="en-US" altLang="zh-CN" sz="12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/>
          <a:srcRect l="11215" t="19178" r="4514"/>
          <a:stretch/>
        </p:blipFill>
        <p:spPr>
          <a:xfrm>
            <a:off x="7336237" y="3724674"/>
            <a:ext cx="2254662" cy="144935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7523" y="1804736"/>
            <a:ext cx="2353376" cy="1317299"/>
          </a:xfrm>
          <a:prstGeom prst="rect">
            <a:avLst/>
          </a:prstGeom>
        </p:spPr>
      </p:pic>
      <p:cxnSp>
        <p:nvCxnSpPr>
          <p:cNvPr id="12" name="直接箭头连接符 11"/>
          <p:cNvCxnSpPr/>
          <p:nvPr/>
        </p:nvCxnSpPr>
        <p:spPr>
          <a:xfrm flipV="1">
            <a:off x="2712720" y="2661920"/>
            <a:ext cx="4429760" cy="118872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2722880" y="4572000"/>
            <a:ext cx="4514643" cy="37592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589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15"/>
          <a:stretch/>
        </p:blipFill>
        <p:spPr>
          <a:xfrm>
            <a:off x="595854" y="1353329"/>
            <a:ext cx="6522501" cy="4071558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95854" y="0"/>
            <a:ext cx="0" cy="848213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449225" y="701584"/>
            <a:ext cx="3140881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Box 2"/>
          <p:cNvSpPr txBox="1"/>
          <p:nvPr/>
        </p:nvSpPr>
        <p:spPr>
          <a:xfrm>
            <a:off x="644731" y="323808"/>
            <a:ext cx="1826388" cy="327937"/>
          </a:xfrm>
          <a:prstGeom prst="rect">
            <a:avLst/>
          </a:prstGeom>
          <a:noFill/>
          <a:ln w="9525">
            <a:noFill/>
          </a:ln>
        </p:spPr>
        <p:txBody>
          <a:bodyPr wrap="none" lIns="51081" tIns="25540" rIns="51081" bIns="25540">
            <a:spAutoFit/>
          </a:bodyPr>
          <a:lstStyle/>
          <a:p>
            <a:pPr defTabSz="423581"/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796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平面布置图</a:t>
            </a:r>
          </a:p>
        </p:txBody>
      </p:sp>
      <p:sp>
        <p:nvSpPr>
          <p:cNvPr id="8" name="矩形 7"/>
          <p:cNvSpPr/>
          <p:nvPr/>
        </p:nvSpPr>
        <p:spPr>
          <a:xfrm>
            <a:off x="7482461" y="5894813"/>
            <a:ext cx="238125" cy="238125"/>
          </a:xfrm>
          <a:prstGeom prst="rect">
            <a:avLst/>
          </a:prstGeom>
          <a:solidFill>
            <a:srgbClr val="FF3300">
              <a:alpha val="50000"/>
            </a:srgbClr>
          </a:solidFill>
          <a:ln w="127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99408" y="5621355"/>
            <a:ext cx="1071127" cy="6181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138"/>
              </a:lnSpc>
            </a:pPr>
            <a:r>
              <a:rPr lang="zh-CN" altLang="en-US" sz="12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洽谈</a:t>
            </a: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区：</a:t>
            </a:r>
            <a:r>
              <a:rPr lang="en-US" altLang="zh-CN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endParaRPr lang="en-US" altLang="zh-CN" sz="12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82460" y="6298031"/>
            <a:ext cx="238125" cy="238125"/>
          </a:xfrm>
          <a:prstGeom prst="rect">
            <a:avLst/>
          </a:prstGeom>
          <a:solidFill>
            <a:srgbClr val="FFFF00">
              <a:alpha val="50000"/>
            </a:srgbClr>
          </a:solidFill>
          <a:ln w="127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20585" y="6012961"/>
            <a:ext cx="1071127" cy="6181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138"/>
              </a:lnSpc>
            </a:pP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学习区：</a:t>
            </a:r>
            <a:r>
              <a:rPr lang="en-US" altLang="zh-CN" sz="12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endParaRPr lang="en-US" altLang="zh-CN" sz="12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618" y="3722337"/>
            <a:ext cx="2390211" cy="15913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617" y="1638079"/>
            <a:ext cx="2390211" cy="1592885"/>
          </a:xfrm>
          <a:prstGeom prst="rect">
            <a:avLst/>
          </a:prstGeom>
        </p:spPr>
      </p:pic>
      <p:cxnSp>
        <p:nvCxnSpPr>
          <p:cNvPr id="14" name="直接箭头连接符 13"/>
          <p:cNvCxnSpPr/>
          <p:nvPr/>
        </p:nvCxnSpPr>
        <p:spPr>
          <a:xfrm flipV="1">
            <a:off x="3098800" y="2509520"/>
            <a:ext cx="4019555" cy="99568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3129280" y="4043680"/>
            <a:ext cx="3989075" cy="91440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228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60"/>
          <a:stretch/>
        </p:blipFill>
        <p:spPr>
          <a:xfrm>
            <a:off x="524734" y="1549797"/>
            <a:ext cx="6398615" cy="401808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95854" y="0"/>
            <a:ext cx="0" cy="848213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449225" y="701584"/>
            <a:ext cx="3140881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Box 2"/>
          <p:cNvSpPr txBox="1"/>
          <p:nvPr/>
        </p:nvSpPr>
        <p:spPr>
          <a:xfrm>
            <a:off x="644731" y="323808"/>
            <a:ext cx="1826388" cy="327937"/>
          </a:xfrm>
          <a:prstGeom prst="rect">
            <a:avLst/>
          </a:prstGeom>
          <a:noFill/>
          <a:ln w="9525">
            <a:noFill/>
          </a:ln>
        </p:spPr>
        <p:txBody>
          <a:bodyPr wrap="none" lIns="51081" tIns="25540" rIns="51081" bIns="25540">
            <a:spAutoFit/>
          </a:bodyPr>
          <a:lstStyle/>
          <a:p>
            <a:pPr defTabSz="423581"/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796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平面布置图</a:t>
            </a:r>
          </a:p>
        </p:txBody>
      </p:sp>
      <p:sp>
        <p:nvSpPr>
          <p:cNvPr id="6" name="矩形 5"/>
          <p:cNvSpPr/>
          <p:nvPr/>
        </p:nvSpPr>
        <p:spPr>
          <a:xfrm>
            <a:off x="7482461" y="5894813"/>
            <a:ext cx="238125" cy="238125"/>
          </a:xfrm>
          <a:prstGeom prst="rect">
            <a:avLst/>
          </a:prstGeom>
          <a:solidFill>
            <a:srgbClr val="FF3300">
              <a:alpha val="50000"/>
            </a:srgbClr>
          </a:solidFill>
          <a:ln w="127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82460" y="6298031"/>
            <a:ext cx="238125" cy="238125"/>
          </a:xfrm>
          <a:prstGeom prst="rect">
            <a:avLst/>
          </a:prstGeom>
          <a:solidFill>
            <a:srgbClr val="FFFF00">
              <a:alpha val="50000"/>
            </a:srgbClr>
          </a:solidFill>
          <a:ln w="127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20585" y="6062251"/>
            <a:ext cx="1071127" cy="6181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138"/>
              </a:lnSpc>
            </a:pP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学习区：</a:t>
            </a:r>
            <a:r>
              <a:rPr lang="en-US" altLang="zh-CN" sz="12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endParaRPr lang="en-US" altLang="zh-CN" sz="12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20585" y="5656441"/>
            <a:ext cx="1071127" cy="6181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138"/>
              </a:lnSpc>
            </a:pPr>
            <a:r>
              <a:rPr lang="zh-CN" altLang="en-US" sz="12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洽谈</a:t>
            </a: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区：</a:t>
            </a:r>
            <a:r>
              <a:rPr lang="en-US" altLang="zh-CN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endParaRPr lang="en-US" altLang="zh-CN" sz="12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/>
          <a:srcRect l="11215" t="19178" r="4514"/>
          <a:stretch/>
        </p:blipFill>
        <p:spPr>
          <a:xfrm>
            <a:off x="7357801" y="3668993"/>
            <a:ext cx="2254662" cy="14493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801" y="1726115"/>
            <a:ext cx="2234513" cy="1250765"/>
          </a:xfrm>
          <a:prstGeom prst="rect">
            <a:avLst/>
          </a:prstGeom>
        </p:spPr>
      </p:pic>
      <p:cxnSp>
        <p:nvCxnSpPr>
          <p:cNvPr id="12" name="直接箭头连接符 11"/>
          <p:cNvCxnSpPr/>
          <p:nvPr/>
        </p:nvCxnSpPr>
        <p:spPr>
          <a:xfrm flipV="1">
            <a:off x="3426296" y="2682735"/>
            <a:ext cx="3714279" cy="92456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3426296" y="4255286"/>
            <a:ext cx="3714279" cy="400442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896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42"/>
          <a:stretch/>
        </p:blipFill>
        <p:spPr>
          <a:xfrm>
            <a:off x="631947" y="1525456"/>
            <a:ext cx="6193982" cy="3849551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95854" y="0"/>
            <a:ext cx="0" cy="848213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449225" y="701584"/>
            <a:ext cx="3140881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Box 2"/>
          <p:cNvSpPr txBox="1"/>
          <p:nvPr/>
        </p:nvSpPr>
        <p:spPr>
          <a:xfrm>
            <a:off x="644731" y="323808"/>
            <a:ext cx="1826388" cy="327937"/>
          </a:xfrm>
          <a:prstGeom prst="rect">
            <a:avLst/>
          </a:prstGeom>
          <a:noFill/>
          <a:ln w="9525">
            <a:noFill/>
          </a:ln>
        </p:spPr>
        <p:txBody>
          <a:bodyPr wrap="none" lIns="51081" tIns="25540" rIns="51081" bIns="25540">
            <a:spAutoFit/>
          </a:bodyPr>
          <a:lstStyle/>
          <a:p>
            <a:pPr defTabSz="423581"/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r>
              <a:rPr lang="zh-CN" altLang="en-US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</a:t>
            </a:r>
            <a:r>
              <a:rPr lang="en-US" altLang="zh-CN" sz="1796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796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平面布置图</a:t>
            </a:r>
          </a:p>
        </p:txBody>
      </p:sp>
      <p:sp>
        <p:nvSpPr>
          <p:cNvPr id="8" name="矩形 7"/>
          <p:cNvSpPr/>
          <p:nvPr/>
        </p:nvSpPr>
        <p:spPr>
          <a:xfrm>
            <a:off x="7482461" y="5894813"/>
            <a:ext cx="238125" cy="238125"/>
          </a:xfrm>
          <a:prstGeom prst="rect">
            <a:avLst/>
          </a:prstGeom>
          <a:solidFill>
            <a:srgbClr val="FF3300">
              <a:alpha val="50000"/>
            </a:srgbClr>
          </a:solidFill>
          <a:ln w="127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82460" y="6298031"/>
            <a:ext cx="238125" cy="238125"/>
          </a:xfrm>
          <a:prstGeom prst="rect">
            <a:avLst/>
          </a:prstGeom>
          <a:solidFill>
            <a:srgbClr val="FFFF00">
              <a:alpha val="50000"/>
            </a:srgbClr>
          </a:solidFill>
          <a:ln w="127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20585" y="6062251"/>
            <a:ext cx="1071127" cy="6181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138"/>
              </a:lnSpc>
            </a:pP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学习区：</a:t>
            </a:r>
            <a:r>
              <a:rPr lang="en-US" altLang="zh-CN" sz="12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endParaRPr lang="en-US" altLang="zh-CN" sz="12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20585" y="5656441"/>
            <a:ext cx="1071127" cy="6181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4138"/>
              </a:lnSpc>
            </a:pPr>
            <a:r>
              <a:rPr lang="zh-CN" altLang="en-US" sz="12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洽谈</a:t>
            </a: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区：</a:t>
            </a:r>
            <a:r>
              <a:rPr lang="en-US" altLang="zh-CN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200" dirty="0" smtClean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endParaRPr lang="en-US" altLang="zh-CN" sz="1200" dirty="0">
              <a:solidFill>
                <a:srgbClr val="7777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267" y="3783664"/>
            <a:ext cx="2390211" cy="15913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267" y="1530479"/>
            <a:ext cx="2349781" cy="1565941"/>
          </a:xfrm>
          <a:prstGeom prst="rect">
            <a:avLst/>
          </a:prstGeom>
        </p:spPr>
      </p:pic>
      <p:cxnSp>
        <p:nvCxnSpPr>
          <p:cNvPr id="14" name="直接箭头连接符 13"/>
          <p:cNvCxnSpPr/>
          <p:nvPr/>
        </p:nvCxnSpPr>
        <p:spPr>
          <a:xfrm flipV="1">
            <a:off x="3822542" y="2578260"/>
            <a:ext cx="3265056" cy="103632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3906574" y="4157036"/>
            <a:ext cx="3173725" cy="535655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478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19800" y="2316301"/>
            <a:ext cx="4191000" cy="317009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0" b="1" cap="all" dirty="0" smtClean="0">
                <a:ln w="0"/>
                <a:gradFill flip="none">
                  <a:gsLst>
                    <a:gs pos="0">
                      <a:srgbClr val="CDDDDD"/>
                    </a:gs>
                    <a:gs pos="47000">
                      <a:srgbClr val="9FBFCA"/>
                    </a:gs>
                    <a:gs pos="100000">
                      <a:srgbClr val="A4C2CC"/>
                    </a:gs>
                    <a:gs pos="100000">
                      <a:srgbClr val="9FBFCA"/>
                    </a:gs>
                    <a:gs pos="100000">
                      <a:srgbClr val="6D97A7"/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华文琥珀" pitchFamily="2" charset="-122"/>
                <a:ea typeface="华文琥珀" pitchFamily="2" charset="-122"/>
              </a:rPr>
              <a:t>2</a:t>
            </a:r>
            <a:endParaRPr lang="zh-CN" altLang="en-US" sz="20000" b="1" cap="all" dirty="0">
              <a:ln w="0"/>
              <a:gradFill flip="none">
                <a:gsLst>
                  <a:gs pos="0">
                    <a:srgbClr val="CDDDDD"/>
                  </a:gs>
                  <a:gs pos="47000">
                    <a:srgbClr val="9FBFCA"/>
                  </a:gs>
                  <a:gs pos="100000">
                    <a:srgbClr val="A4C2CC"/>
                  </a:gs>
                  <a:gs pos="100000">
                    <a:srgbClr val="9FBFCA"/>
                  </a:gs>
                  <a:gs pos="100000">
                    <a:srgbClr val="6D97A7"/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123180" y="5015269"/>
            <a:ext cx="264922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4000" baseline="30000" dirty="0" smtClean="0">
                <a:solidFill>
                  <a:srgbClr val="595959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家具推荐方案</a:t>
            </a:r>
            <a:endParaRPr lang="zh-CN" altLang="en-US" dirty="0">
              <a:solidFill>
                <a:srgbClr val="595959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8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23" id="{9BF4BE8C-756B-490D-A00B-E5D2859241A2}" vid="{9DA2DCBA-8E05-4C50-A859-98B70E3381D6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123</Template>
  <TotalTime>3478</TotalTime>
  <Words>188</Words>
  <Application>Microsoft Office PowerPoint</Application>
  <PresentationFormat>A4 纸张(210x297 毫米)</PresentationFormat>
  <Paragraphs>76</Paragraphs>
  <Slides>39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</vt:vector>
  </HeadingPairs>
  <TitlesOfParts>
    <vt:vector size="49" baseType="lpstr">
      <vt:lpstr>华文琥珀</vt:lpstr>
      <vt:lpstr>思源黑体 CN Bold</vt:lpstr>
      <vt:lpstr>思源黑体 CN ExtraLight</vt:lpstr>
      <vt:lpstr>宋体</vt:lpstr>
      <vt:lpstr>微软雅黑</vt:lpstr>
      <vt:lpstr>Arial</vt:lpstr>
      <vt:lpstr>Calibri</vt:lpstr>
      <vt:lpstr>Calibri Light</vt:lpstr>
      <vt:lpstr>123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chenghao</dc:creator>
  <cp:lastModifiedBy>chenghao</cp:lastModifiedBy>
  <cp:revision>148</cp:revision>
  <dcterms:created xsi:type="dcterms:W3CDTF">2018-02-06T06:46:48Z</dcterms:created>
  <dcterms:modified xsi:type="dcterms:W3CDTF">2018-03-30T06:04:10Z</dcterms:modified>
</cp:coreProperties>
</file>