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Default Extension="png" ContentType="image/png"/>
  <Override PartName="/ppt/slideLayouts/slideLayout7.xml" ContentType="application/vnd.openxmlformats-officedocument.presentationml.slideLayout+xml"/>
  <Override PartName="/ppt/theme/theme4.xml" ContentType="application/vnd.openxmlformats-officedocument.them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>
  <p:sldMasterIdLst>
    <p:sldMasterId id="2147483648" r:id="rId1"/>
    <p:sldMasterId id="2147483654" r:id="rId2"/>
  </p:sldMasterIdLst>
  <p:notesMasterIdLst>
    <p:notesMasterId r:id="rId46"/>
  </p:notesMasterIdLst>
  <p:handoutMasterIdLst>
    <p:handoutMasterId r:id="rId47"/>
  </p:handoutMasterIdLst>
  <p:sldIdLst>
    <p:sldId id="2236" r:id="rId3"/>
    <p:sldId id="3682" r:id="rId4"/>
    <p:sldId id="3626" r:id="rId5"/>
    <p:sldId id="3683" r:id="rId6"/>
    <p:sldId id="3747" r:id="rId7"/>
    <p:sldId id="3632" r:id="rId8"/>
    <p:sldId id="3700" r:id="rId9"/>
    <p:sldId id="3684" r:id="rId10"/>
    <p:sldId id="3701" r:id="rId11"/>
    <p:sldId id="3733" r:id="rId12"/>
    <p:sldId id="3685" r:id="rId13"/>
    <p:sldId id="3734" r:id="rId14"/>
    <p:sldId id="3686" r:id="rId15"/>
    <p:sldId id="3703" r:id="rId16"/>
    <p:sldId id="3735" r:id="rId17"/>
    <p:sldId id="3737" r:id="rId18"/>
    <p:sldId id="3687" r:id="rId19"/>
    <p:sldId id="3704" r:id="rId20"/>
    <p:sldId id="3738" r:id="rId21"/>
    <p:sldId id="3688" r:id="rId22"/>
    <p:sldId id="3705" r:id="rId23"/>
    <p:sldId id="3689" r:id="rId24"/>
    <p:sldId id="3706" r:id="rId25"/>
    <p:sldId id="3740" r:id="rId26"/>
    <p:sldId id="3690" r:id="rId27"/>
    <p:sldId id="3741" r:id="rId28"/>
    <p:sldId id="3691" r:id="rId29"/>
    <p:sldId id="3742" r:id="rId30"/>
    <p:sldId id="3692" r:id="rId31"/>
    <p:sldId id="3743" r:id="rId32"/>
    <p:sldId id="3693" r:id="rId33"/>
    <p:sldId id="3804" r:id="rId34"/>
    <p:sldId id="3807" r:id="rId35"/>
    <p:sldId id="3694" r:id="rId36"/>
    <p:sldId id="3806" r:id="rId37"/>
    <p:sldId id="3696" r:id="rId38"/>
    <p:sldId id="3792" r:id="rId39"/>
    <p:sldId id="3786" r:id="rId40"/>
    <p:sldId id="3714" r:id="rId41"/>
    <p:sldId id="3697" r:id="rId42"/>
    <p:sldId id="3745" r:id="rId43"/>
    <p:sldId id="3746" r:id="rId44"/>
    <p:sldId id="3715" r:id="rId45"/>
  </p:sldIdLst>
  <p:sldSz cx="12801600" cy="9601200" type="A3"/>
  <p:notesSz cx="6858000" cy="9144000"/>
  <p:defaultTextStyle>
    <a:defPPr>
      <a:defRPr lang="zh-CN"/>
    </a:defPPr>
    <a:lvl1pPr algn="l" defTabSz="1120775" rtl="0" fontAlgn="base">
      <a:spcBef>
        <a:spcPct val="0"/>
      </a:spcBef>
      <a:spcAft>
        <a:spcPct val="0"/>
      </a:spcAft>
      <a:defRPr sz="23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558800" indent="50800" algn="l" defTabSz="1120775" rtl="0" fontAlgn="base">
      <a:spcBef>
        <a:spcPct val="0"/>
      </a:spcBef>
      <a:spcAft>
        <a:spcPct val="0"/>
      </a:spcAft>
      <a:defRPr sz="23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120775" indent="98425" algn="l" defTabSz="1120775" rtl="0" fontAlgn="base">
      <a:spcBef>
        <a:spcPct val="0"/>
      </a:spcBef>
      <a:spcAft>
        <a:spcPct val="0"/>
      </a:spcAft>
      <a:defRPr sz="23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684655" indent="147955" algn="l" defTabSz="1120775" rtl="0" fontAlgn="base">
      <a:spcBef>
        <a:spcPct val="0"/>
      </a:spcBef>
      <a:spcAft>
        <a:spcPct val="0"/>
      </a:spcAft>
      <a:defRPr sz="23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243455" indent="198755" algn="l" defTabSz="1120775" rtl="0" fontAlgn="base">
      <a:spcBef>
        <a:spcPct val="0"/>
      </a:spcBef>
      <a:spcAft>
        <a:spcPct val="0"/>
      </a:spcAft>
      <a:defRPr sz="23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3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3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3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3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CC00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60" autoAdjust="0"/>
    <p:restoredTop sz="94649" autoAdjust="0"/>
  </p:normalViewPr>
  <p:slideViewPr>
    <p:cSldViewPr>
      <p:cViewPr>
        <p:scale>
          <a:sx n="62" d="100"/>
          <a:sy n="62" d="100"/>
        </p:scale>
        <p:origin x="-1344" y="96"/>
      </p:cViewPr>
      <p:guideLst>
        <p:guide orient="horz" pos="1759"/>
        <p:guide pos="469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3" d="100"/>
          <a:sy n="83" d="100"/>
        </p:scale>
        <p:origin x="-3192" y="-78"/>
      </p:cViewPr>
      <p:guideLst>
        <p:guide orient="horz" pos="2938"/>
        <p:guide pos="2160"/>
      </p:guideLst>
    </p:cSldViewPr>
  </p:notesViewPr>
  <p:gridSpacing cx="78027213" cy="78027213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handoutMaster" Target="handoutMasters/handoutMaster1.xml"/><Relationship Id="rId50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presProps" Target="presProps.xml"/><Relationship Id="rId8" Type="http://schemas.openxmlformats.org/officeDocument/2006/relationships/slide" Target="slides/slide6.xml"/><Relationship Id="rId51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39DC733-8637-498A-8E21-445E5C99F56B}" type="datetimeFigureOut">
              <a:rPr lang="zh-CN" altLang="en-US" smtClean="0"/>
              <a:pPr/>
              <a:t>2018/5/9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3575F9D-DC67-4308-87AB-7A076425357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页眉占位符 1"/>
          <p:cNvSpPr>
            <a:spLocks noGrp="1" noChangeArrowheads="1"/>
          </p:cNvSpPr>
          <p:nvPr>
            <p:ph type="hdr" sz="quarter" idx="4294967295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defTabSz="1122045" eaLnBrk="0" hangingPunct="0"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2051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 defTabSz="1122045" eaLnBrk="0" hangingPunct="0">
              <a:buFont typeface="Arial" panose="020B0604020202020204" pitchFamily="34" charset="0"/>
              <a:buNone/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F0F55629-6093-412B-94B7-D28BE8CAA7AD}" type="datetime1">
              <a:rPr lang="zh-CN" altLang="en-US"/>
              <a:pPr>
                <a:defRPr/>
              </a:pPr>
              <a:t>2018/5/9</a:t>
            </a:fld>
            <a:endParaRPr lang="zh-CN" altLang="en-US" sz="1200"/>
          </a:p>
        </p:txBody>
      </p:sp>
      <p:sp>
        <p:nvSpPr>
          <p:cNvPr id="26628" name="幻灯片图像占位符 3"/>
          <p:cNvSpPr>
            <a:spLocks noGrp="1" noRot="1" noChangeAspect="1" noChangeArrowheads="1"/>
          </p:cNvSpPr>
          <p:nvPr>
            <p:ph type="sldImg" idx="9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12700">
            <a:noFill/>
            <a:miter lim="800000"/>
          </a:ln>
        </p:spPr>
      </p:sp>
      <p:sp>
        <p:nvSpPr>
          <p:cNvPr id="2053" name="备注占位符 4"/>
          <p:cNvSpPr>
            <a:spLocks noGrp="1" noRot="1" noChangeAspect="1" noChangeArrowheads="1"/>
          </p:cNvSpPr>
          <p:nvPr/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12700" cmpd="sng">
            <a:noFill/>
            <a:bevel/>
          </a:ln>
        </p:spPr>
        <p:txBody>
          <a:bodyPr anchor="ctr"/>
          <a:lstStyle/>
          <a:p>
            <a:pPr defTabSz="0" eaLnBrk="0" hangingPunct="0">
              <a:spcBef>
                <a:spcPct val="30000"/>
              </a:spcBef>
              <a:defRPr/>
            </a:pPr>
            <a:r>
              <a:rPr lang="zh-CN" sz="1200">
                <a:latin typeface="Arial" panose="020B0604020202020204" pitchFamily="34" charset="0"/>
                <a:ea typeface="宋体" panose="02010600030101010101" pitchFamily="2" charset="-122"/>
              </a:rPr>
              <a:t>单击此处编辑母版文本样式</a:t>
            </a:r>
          </a:p>
          <a:p>
            <a:pPr defTabSz="0" eaLnBrk="0" hangingPunct="0">
              <a:spcBef>
                <a:spcPct val="30000"/>
              </a:spcBef>
              <a:defRPr/>
            </a:pPr>
            <a:r>
              <a:rPr lang="zh-CN" sz="1200">
                <a:latin typeface="Arial" panose="020B0604020202020204" pitchFamily="34" charset="0"/>
                <a:ea typeface="宋体" panose="02010600030101010101" pitchFamily="2" charset="-122"/>
              </a:rPr>
              <a:t>第二级</a:t>
            </a:r>
          </a:p>
          <a:p>
            <a:pPr defTabSz="0" eaLnBrk="0" hangingPunct="0">
              <a:spcBef>
                <a:spcPct val="30000"/>
              </a:spcBef>
              <a:defRPr/>
            </a:pPr>
            <a:r>
              <a:rPr lang="zh-CN" sz="1200">
                <a:latin typeface="Arial" panose="020B0604020202020204" pitchFamily="34" charset="0"/>
                <a:ea typeface="宋体" panose="02010600030101010101" pitchFamily="2" charset="-122"/>
              </a:rPr>
              <a:t>第三级</a:t>
            </a:r>
          </a:p>
          <a:p>
            <a:pPr defTabSz="0" eaLnBrk="0" hangingPunct="0">
              <a:spcBef>
                <a:spcPct val="30000"/>
              </a:spcBef>
              <a:defRPr/>
            </a:pPr>
            <a:r>
              <a:rPr lang="zh-CN" sz="1200">
                <a:latin typeface="Arial" panose="020B0604020202020204" pitchFamily="34" charset="0"/>
                <a:ea typeface="宋体" panose="02010600030101010101" pitchFamily="2" charset="-122"/>
              </a:rPr>
              <a:t>第四级</a:t>
            </a:r>
          </a:p>
          <a:p>
            <a:pPr defTabSz="0" eaLnBrk="0" hangingPunct="0">
              <a:spcBef>
                <a:spcPct val="30000"/>
              </a:spcBef>
              <a:defRPr/>
            </a:pPr>
            <a:r>
              <a:rPr lang="zh-CN" sz="1200">
                <a:latin typeface="Arial" panose="020B0604020202020204" pitchFamily="34" charset="0"/>
                <a:ea typeface="宋体" panose="02010600030101010101" pitchFamily="2" charset="-122"/>
              </a:rPr>
              <a:t>第五级</a:t>
            </a:r>
          </a:p>
        </p:txBody>
      </p:sp>
      <p:sp>
        <p:nvSpPr>
          <p:cNvPr id="2054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 defTabSz="1122045" eaLnBrk="0" hangingPunct="0"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2055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 algn="r">
              <a:buFont typeface="Arial" panose="020B0604020202020204" pitchFamily="34" charset="0"/>
              <a:buNone/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C051EFBD-76A3-4994-AAA9-ACF1EA321D5D}" type="slidenum">
              <a:rPr lang="zh-CN" altLang="en-US"/>
              <a:pPr>
                <a:defRPr/>
              </a:pPr>
              <a:t>‹#›</a:t>
            </a:fld>
            <a:endParaRPr lang="zh-CN" altLang="en-US" sz="1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defTabSz="0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611505" indent="-154305" algn="l" defTabSz="0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1222375" indent="-307975" algn="l" defTabSz="0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831975" indent="-460375" algn="l" defTabSz="0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2444750" indent="-615950" algn="l" defTabSz="0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3054985" algn="l" defTabSz="122174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65855" algn="l" defTabSz="122174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76725" algn="l" defTabSz="122174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87595" algn="l" defTabSz="122174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60438" y="2982913"/>
            <a:ext cx="10880725" cy="20574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920875" y="5440363"/>
            <a:ext cx="8959850" cy="2454275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9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3244850" y="9144000"/>
            <a:ext cx="3613150" cy="32861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A11152-572F-4842-8E78-611BB57FAA0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hf hd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81777" y="511175"/>
            <a:ext cx="11041380" cy="185578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246113" y="2489813"/>
            <a:ext cx="5117253" cy="1153477"/>
          </a:xfrm>
        </p:spPr>
        <p:txBody>
          <a:bodyPr anchor="ctr" anchorCtr="0"/>
          <a:lstStyle>
            <a:lvl1pPr marL="0" indent="0">
              <a:buNone/>
              <a:defRPr sz="2940"/>
            </a:lvl1pPr>
            <a:lvl2pPr marL="480060" indent="0">
              <a:buNone/>
              <a:defRPr sz="2520"/>
            </a:lvl2pPr>
            <a:lvl3pPr marL="960120" indent="0">
              <a:buNone/>
              <a:defRPr sz="2100"/>
            </a:lvl3pPr>
            <a:lvl4pPr marL="1440180" indent="0">
              <a:buNone/>
              <a:defRPr sz="1890"/>
            </a:lvl4pPr>
            <a:lvl5pPr marL="1920240" indent="0">
              <a:buNone/>
              <a:defRPr sz="1890"/>
            </a:lvl5pPr>
            <a:lvl6pPr marL="2400300" indent="0">
              <a:buNone/>
              <a:defRPr sz="1890"/>
            </a:lvl6pPr>
            <a:lvl7pPr marL="2880360" indent="0">
              <a:buNone/>
              <a:defRPr sz="1890"/>
            </a:lvl7pPr>
            <a:lvl8pPr marL="3360420" indent="0">
              <a:buNone/>
              <a:defRPr sz="1890"/>
            </a:lvl8pPr>
            <a:lvl9pPr marL="3840480" indent="0">
              <a:buNone/>
              <a:defRPr sz="189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246113" y="3731531"/>
            <a:ext cx="5117253" cy="493399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569785" y="2489813"/>
            <a:ext cx="5142455" cy="1153477"/>
          </a:xfrm>
        </p:spPr>
        <p:txBody>
          <a:bodyPr anchor="ctr" anchorCtr="0"/>
          <a:lstStyle>
            <a:lvl1pPr marL="0" indent="0">
              <a:buNone/>
              <a:defRPr sz="2940"/>
            </a:lvl1pPr>
            <a:lvl2pPr marL="480060" indent="0">
              <a:buNone/>
              <a:defRPr sz="2520"/>
            </a:lvl2pPr>
            <a:lvl3pPr marL="960120" indent="0">
              <a:buNone/>
              <a:defRPr sz="2100"/>
            </a:lvl3pPr>
            <a:lvl4pPr marL="1440180" indent="0">
              <a:buNone/>
              <a:defRPr sz="1890"/>
            </a:lvl4pPr>
            <a:lvl5pPr marL="1920240" indent="0">
              <a:buNone/>
              <a:defRPr sz="1890"/>
            </a:lvl5pPr>
            <a:lvl6pPr marL="2400300" indent="0">
              <a:buNone/>
              <a:defRPr sz="1890"/>
            </a:lvl6pPr>
            <a:lvl7pPr marL="2880360" indent="0">
              <a:buNone/>
              <a:defRPr sz="1890"/>
            </a:lvl7pPr>
            <a:lvl8pPr marL="3360420" indent="0">
              <a:buNone/>
              <a:defRPr sz="1890"/>
            </a:lvl8pPr>
            <a:lvl9pPr marL="3840480" indent="0">
              <a:buNone/>
              <a:defRPr sz="189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569785" y="3731531"/>
            <a:ext cx="5142455" cy="493399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2018/5/9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hf hd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2018/5/9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hf hd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2018/5/9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hf hd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81777" y="640080"/>
            <a:ext cx="4373616" cy="2240280"/>
          </a:xfrm>
        </p:spPr>
        <p:txBody>
          <a:bodyPr anchor="b"/>
          <a:lstStyle>
            <a:lvl1pPr>
              <a:defRPr sz="336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442347" y="640081"/>
            <a:ext cx="6480810" cy="7565390"/>
          </a:xfrm>
        </p:spPr>
        <p:txBody>
          <a:bodyPr/>
          <a:lstStyle>
            <a:lvl1pPr marL="0" indent="0">
              <a:buNone/>
              <a:defRPr sz="3360"/>
            </a:lvl1pPr>
            <a:lvl2pPr marL="480060" indent="0">
              <a:buNone/>
              <a:defRPr sz="2940"/>
            </a:lvl2pPr>
            <a:lvl3pPr marL="960120" indent="0">
              <a:buNone/>
              <a:defRPr sz="2520"/>
            </a:lvl3pPr>
            <a:lvl4pPr marL="1440180" indent="0">
              <a:buNone/>
              <a:defRPr sz="2100"/>
            </a:lvl4pPr>
            <a:lvl5pPr marL="1920240" indent="0">
              <a:buNone/>
              <a:defRPr sz="2100"/>
            </a:lvl5pPr>
            <a:lvl6pPr marL="2400300" indent="0">
              <a:buNone/>
              <a:defRPr sz="2100"/>
            </a:lvl6pPr>
            <a:lvl7pPr marL="2880360" indent="0">
              <a:buNone/>
              <a:defRPr sz="2100"/>
            </a:lvl7pPr>
            <a:lvl8pPr marL="3360420" indent="0">
              <a:buNone/>
              <a:defRPr sz="2100"/>
            </a:lvl8pPr>
            <a:lvl9pPr marL="3840480" indent="0">
              <a:buNone/>
              <a:defRPr sz="21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81777" y="2880360"/>
            <a:ext cx="4373616" cy="5336223"/>
          </a:xfrm>
        </p:spPr>
        <p:txBody>
          <a:bodyPr/>
          <a:lstStyle>
            <a:lvl1pPr marL="0" indent="0">
              <a:buNone/>
              <a:defRPr sz="2100"/>
            </a:lvl1pPr>
            <a:lvl2pPr marL="480060" indent="0">
              <a:buNone/>
              <a:defRPr sz="1890"/>
            </a:lvl2pPr>
            <a:lvl3pPr marL="960120" indent="0">
              <a:buNone/>
              <a:defRPr sz="1680"/>
            </a:lvl3pPr>
            <a:lvl4pPr marL="1440180" indent="0">
              <a:buNone/>
              <a:defRPr sz="1470"/>
            </a:lvl4pPr>
            <a:lvl5pPr marL="1920240" indent="0">
              <a:buNone/>
              <a:defRPr sz="1470"/>
            </a:lvl5pPr>
            <a:lvl6pPr marL="2400300" indent="0">
              <a:buNone/>
              <a:defRPr sz="1470"/>
            </a:lvl6pPr>
            <a:lvl7pPr marL="2880360" indent="0">
              <a:buNone/>
              <a:defRPr sz="1470"/>
            </a:lvl7pPr>
            <a:lvl8pPr marL="3360420" indent="0">
              <a:buNone/>
              <a:defRPr sz="1470"/>
            </a:lvl8pPr>
            <a:lvl9pPr marL="3840480" indent="0">
              <a:buNone/>
              <a:defRPr sz="147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2018/5/9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hf hd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161145" y="511175"/>
            <a:ext cx="2760345" cy="8136573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80110" y="511175"/>
            <a:ext cx="8121015" cy="8136573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2018/5/9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hf hd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80110" y="511175"/>
            <a:ext cx="11041380" cy="813657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2018/5/9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hf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3244850" y="9144000"/>
            <a:ext cx="3613150" cy="32861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A11152-572F-4842-8E78-611BB57FAA0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hf hd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73432" y="246185"/>
            <a:ext cx="13936578" cy="102782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6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3244850" y="9144000"/>
            <a:ext cx="3613150" cy="32861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A11152-572F-4842-8E78-611BB57FAA0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hf hd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80110" y="8899155"/>
            <a:ext cx="2880360" cy="511190"/>
          </a:xfrm>
        </p:spPr>
        <p:txBody>
          <a:bodyPr/>
          <a:lstStyle/>
          <a:p>
            <a:fld id="{BEC3669D-31ED-4B7F-9903-E6661FDA2EF8}" type="datetimeFigureOut">
              <a:rPr lang="zh-CN" altLang="en-US" smtClean="0"/>
              <a:pPr/>
              <a:t>2018/5/9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240530" y="8899155"/>
            <a:ext cx="4320540" cy="51119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F9028-A0C1-48B0-AE0E-E15C518834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hf hd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95285" y="104353"/>
            <a:ext cx="11041380" cy="813642"/>
          </a:xfrm>
        </p:spPr>
        <p:txBody>
          <a:bodyPr>
            <a:normAutofit/>
          </a:bodyPr>
          <a:lstStyle>
            <a:lvl1pPr>
              <a:defRPr sz="252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1" charset="-122"/>
                <a:ea typeface="幼圆" panose="02010509060101010101" pitchFamily="1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80110" y="8898890"/>
            <a:ext cx="2880360" cy="511175"/>
          </a:xfrm>
        </p:spPr>
        <p:txBody>
          <a:bodyPr/>
          <a:lstStyle/>
          <a:p>
            <a:fld id="{0E108AD7-DDBB-4471-93D8-F8D4788E76CB}" type="datetimeFigureOut">
              <a:rPr lang="zh-CN" altLang="en-US" smtClean="0"/>
              <a:pPr/>
              <a:t>2018/5/9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240530" y="8898890"/>
            <a:ext cx="4320540" cy="51117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023637-9DEA-4DBB-8A9F-E75621167959}" type="slidenum">
              <a:rPr lang="zh-CN" altLang="en-US" smtClean="0"/>
              <a:pPr/>
              <a:t>‹#›</a:t>
            </a:fld>
            <a:endParaRPr lang="zh-CN" altLang="en-US"/>
          </a:p>
        </p:txBody>
      </p:sp>
      <p:cxnSp>
        <p:nvCxnSpPr>
          <p:cNvPr id="7" name="直接箭头连接符 6"/>
          <p:cNvCxnSpPr/>
          <p:nvPr userDrawn="1"/>
        </p:nvCxnSpPr>
        <p:spPr>
          <a:xfrm>
            <a:off x="0" y="511175"/>
            <a:ext cx="705971" cy="0"/>
          </a:xfrm>
          <a:prstGeom prst="straightConnector1">
            <a:avLst/>
          </a:prstGeom>
          <a:ln w="28575" cap="rnd" cmpd="dbl">
            <a:solidFill>
              <a:srgbClr val="00B0F0"/>
            </a:solidFill>
            <a:prstDash val="solid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600200" y="1571308"/>
            <a:ext cx="9601200" cy="3342640"/>
          </a:xfrm>
        </p:spPr>
        <p:txBody>
          <a:bodyPr anchor="b"/>
          <a:lstStyle>
            <a:lvl1pPr algn="ctr">
              <a:defRPr sz="63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600200" y="5042853"/>
            <a:ext cx="9601200" cy="2318067"/>
          </a:xfrm>
        </p:spPr>
        <p:txBody>
          <a:bodyPr/>
          <a:lstStyle>
            <a:lvl1pPr marL="0" indent="0" algn="ctr">
              <a:buNone/>
              <a:defRPr sz="2520"/>
            </a:lvl1pPr>
            <a:lvl2pPr marL="480060" indent="0" algn="ctr">
              <a:buNone/>
              <a:defRPr sz="2100"/>
            </a:lvl2pPr>
            <a:lvl3pPr marL="960120" indent="0" algn="ctr">
              <a:buNone/>
              <a:defRPr sz="1890"/>
            </a:lvl3pPr>
            <a:lvl4pPr marL="1440180" indent="0" algn="ctr">
              <a:buNone/>
              <a:defRPr sz="1680"/>
            </a:lvl4pPr>
            <a:lvl5pPr marL="1920240" indent="0" algn="ctr">
              <a:buNone/>
              <a:defRPr sz="1680"/>
            </a:lvl5pPr>
            <a:lvl6pPr marL="2400300" indent="0" algn="ctr">
              <a:buNone/>
              <a:defRPr sz="1680"/>
            </a:lvl6pPr>
            <a:lvl7pPr marL="2880360" indent="0" algn="ctr">
              <a:buNone/>
              <a:defRPr sz="1680"/>
            </a:lvl7pPr>
            <a:lvl8pPr marL="3360420" indent="0" algn="ctr">
              <a:buNone/>
              <a:defRPr sz="1680"/>
            </a:lvl8pPr>
            <a:lvl9pPr marL="3840480" indent="0" algn="ctr">
              <a:buNone/>
              <a:defRPr sz="168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2018/5/9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hf hd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2018/5/9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hf hd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73443" y="2393633"/>
            <a:ext cx="11041380" cy="3993832"/>
          </a:xfrm>
        </p:spPr>
        <p:txBody>
          <a:bodyPr anchor="b"/>
          <a:lstStyle>
            <a:lvl1pPr>
              <a:defRPr sz="63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73443" y="6425248"/>
            <a:ext cx="11041380" cy="2100262"/>
          </a:xfrm>
        </p:spPr>
        <p:txBody>
          <a:bodyPr/>
          <a:lstStyle>
            <a:lvl1pPr marL="0" indent="0">
              <a:buNone/>
              <a:defRPr sz="2520">
                <a:solidFill>
                  <a:schemeClr val="tx1">
                    <a:tint val="75000"/>
                  </a:schemeClr>
                </a:solidFill>
              </a:defRPr>
            </a:lvl1pPr>
            <a:lvl2pPr marL="48006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960120" indent="0">
              <a:buNone/>
              <a:defRPr sz="1890">
                <a:solidFill>
                  <a:schemeClr val="tx1">
                    <a:tint val="75000"/>
                  </a:schemeClr>
                </a:solidFill>
              </a:defRPr>
            </a:lvl3pPr>
            <a:lvl4pPr marL="144018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4pPr>
            <a:lvl5pPr marL="192024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5pPr>
            <a:lvl6pPr marL="240030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6pPr>
            <a:lvl7pPr marL="288036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7pPr>
            <a:lvl8pPr marL="336042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8pPr>
            <a:lvl9pPr marL="384048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2018/5/9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hf hd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80110" y="2555875"/>
            <a:ext cx="5440680" cy="609187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480810" y="2555875"/>
            <a:ext cx="5440680" cy="609187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2018/5/9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hf hd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15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标题占位符 1"/>
          <p:cNvSpPr>
            <a:spLocks noGrp="1"/>
          </p:cNvSpPr>
          <p:nvPr>
            <p:ph type="title"/>
          </p:nvPr>
        </p:nvSpPr>
        <p:spPr bwMode="auto">
          <a:xfrm>
            <a:off x="639763" y="384175"/>
            <a:ext cx="11522075" cy="1600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4339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639763" y="2239963"/>
            <a:ext cx="11522075" cy="6337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3733800" y="9090025"/>
            <a:ext cx="2987675" cy="511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buFont typeface="Arial" panose="020B0604020202020204" pitchFamily="34" charset="0"/>
              <a:buNone/>
              <a:defRPr sz="1200" smtClean="0">
                <a:solidFill>
                  <a:schemeClr val="tx1">
                    <a:tint val="75000"/>
                  </a:schemeClr>
                </a:solidFill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FD800F44-43A6-4387-9DCB-30718391172F}" type="slidenum">
              <a:rPr lang="zh-CN" altLang="en-US"/>
              <a:pPr>
                <a:defRPr/>
              </a:pPr>
              <a:t>‹#›</a:t>
            </a:fld>
            <a:endParaRPr lang="zh-CN" altLang="en-US" dirty="0"/>
          </a:p>
        </p:txBody>
      </p:sp>
      <p:sp>
        <p:nvSpPr>
          <p:cNvPr id="1029" name="Text Box 136"/>
          <p:cNvSpPr>
            <a:spLocks noChangeAspect="1" noChangeArrowheads="1"/>
          </p:cNvSpPr>
          <p:nvPr userDrawn="1"/>
        </p:nvSpPr>
        <p:spPr bwMode="auto">
          <a:xfrm>
            <a:off x="8460105" y="146050"/>
            <a:ext cx="4341495" cy="3981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5295" tIns="0" rIns="65295" bIns="32648" anchor="ctr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08200"/>
                </a:solidFill>
                <a:effectLst/>
                <a:uLnTx/>
                <a:uFillTx/>
                <a:latin typeface="黑体" panose="02010609060101010101" pitchFamily="49" charset="-122"/>
                <a:ea typeface="宋体" panose="02010600030101010101" pitchFamily="2" charset="-122"/>
                <a:cs typeface="+mn-cs"/>
                <a:sym typeface="黑体" panose="02010609060101010101" pitchFamily="49" charset="-122"/>
              </a:rPr>
              <a:t>珍惜有限  创造无限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Arial" panose="020B0604020202020204" pitchFamily="34" charset="0"/>
            </a:endParaRPr>
          </a:p>
        </p:txBody>
      </p:sp>
      <p:pic>
        <p:nvPicPr>
          <p:cNvPr id="4" name="图片 3" descr="QQ图片20160726104219"/>
          <p:cNvPicPr>
            <a:picLocks noChangeAspect="1"/>
          </p:cNvPicPr>
          <p:nvPr userDrawn="1"/>
        </p:nvPicPr>
        <p:blipFill>
          <a:blip r:embed="rId7" cstate="print"/>
          <a:stretch>
            <a:fillRect/>
          </a:stretch>
        </p:blipFill>
        <p:spPr>
          <a:xfrm>
            <a:off x="577850" y="41910"/>
            <a:ext cx="1786255" cy="681990"/>
          </a:xfrm>
          <a:prstGeom prst="rect">
            <a:avLst/>
          </a:prstGeom>
        </p:spPr>
      </p:pic>
      <p:pic>
        <p:nvPicPr>
          <p:cNvPr id="1031" name="Picture 25" descr="0"/>
          <p:cNvPicPr>
            <a:picLocks noChangeAspect="1"/>
          </p:cNvPicPr>
          <p:nvPr userDrawn="1"/>
        </p:nvPicPr>
        <p:blipFill>
          <a:blip r:embed="rId8" cstate="print"/>
          <a:stretch>
            <a:fillRect/>
          </a:stretch>
        </p:blipFill>
        <p:spPr>
          <a:xfrm>
            <a:off x="0" y="574040"/>
            <a:ext cx="4595495" cy="50990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32" name="Picture 26" descr="0"/>
          <p:cNvPicPr>
            <a:picLocks noChangeAspect="1"/>
          </p:cNvPicPr>
          <p:nvPr userDrawn="1"/>
        </p:nvPicPr>
        <p:blipFill>
          <a:blip r:embed="rId8" cstate="print"/>
          <a:stretch>
            <a:fillRect/>
          </a:stretch>
        </p:blipFill>
        <p:spPr>
          <a:xfrm>
            <a:off x="7747635" y="574040"/>
            <a:ext cx="5053965" cy="52578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33" name="TextBox 32"/>
          <p:cNvSpPr>
            <a:spLocks noChangeArrowheads="1"/>
          </p:cNvSpPr>
          <p:nvPr userDrawn="1"/>
        </p:nvSpPr>
        <p:spPr bwMode="auto">
          <a:xfrm>
            <a:off x="8404860" y="9090025"/>
            <a:ext cx="3997960" cy="4089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5314" tIns="32657" rIns="65314" bIns="32657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方正姚体" panose="02010601030101010101" pitchFamily="2" charset="-122"/>
                <a:ea typeface="宋体" panose="02010600030101010101" pitchFamily="2" charset="-122"/>
                <a:cs typeface="+mn-cs"/>
                <a:sym typeface="方正姚体" panose="02010601030101010101" pitchFamily="2" charset="-122"/>
              </a:rPr>
              <a:t>同行业   同类型   最高档次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hf hdr="0" dt="0"/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80110" y="511175"/>
            <a:ext cx="11041380" cy="18557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80110" y="2555875"/>
            <a:ext cx="11041380" cy="60918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80110" y="8898890"/>
            <a:ext cx="2880360" cy="511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  <a:pPr/>
              <a:t>2018/5/9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240530" y="8898890"/>
            <a:ext cx="4320540" cy="511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041130" y="8898890"/>
            <a:ext cx="2880360" cy="511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  <p:sldLayoutId id="2147483658" r:id="rId4"/>
    <p:sldLayoutId id="2147483659" r:id="rId5"/>
    <p:sldLayoutId id="2147483660" r:id="rId6"/>
    <p:sldLayoutId id="2147483661" r:id="rId7"/>
    <p:sldLayoutId id="2147483662" r:id="rId8"/>
    <p:sldLayoutId id="2147483663" r:id="rId9"/>
    <p:sldLayoutId id="2147483664" r:id="rId10"/>
  </p:sldLayoutIdLst>
  <p:hf hdr="0" dt="0"/>
  <p:txStyles>
    <p:titleStyle>
      <a:lvl1pPr algn="l" defTabSz="960120" rtl="0" eaLnBrk="1" latinLnBrk="0" hangingPunct="1">
        <a:lnSpc>
          <a:spcPct val="90000"/>
        </a:lnSpc>
        <a:spcBef>
          <a:spcPct val="0"/>
        </a:spcBef>
        <a:buNone/>
        <a:defRPr sz="462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40030" indent="-239395" algn="l" defTabSz="960120" rtl="0" eaLnBrk="1" latinLnBrk="0" hangingPunct="1">
        <a:lnSpc>
          <a:spcPct val="90000"/>
        </a:lnSpc>
        <a:spcBef>
          <a:spcPts val="1050"/>
        </a:spcBef>
        <a:buFont typeface="Arial" panose="020B0604020202020204" pitchFamily="34" charset="0"/>
        <a:buChar char="•"/>
        <a:defRPr sz="2940" kern="1200">
          <a:solidFill>
            <a:schemeClr val="tx1"/>
          </a:solidFill>
          <a:latin typeface="+mn-lt"/>
          <a:ea typeface="+mn-ea"/>
          <a:cs typeface="+mn-cs"/>
        </a:defRPr>
      </a:lvl1pPr>
      <a:lvl2pPr marL="720090" indent="-239395" algn="l" defTabSz="960120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2pPr>
      <a:lvl3pPr marL="1200150" indent="-239395" algn="l" defTabSz="960120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80210" indent="-239395" algn="l" defTabSz="960120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2160270" indent="-239395" algn="l" defTabSz="960120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640330" indent="-239395" algn="l" defTabSz="960120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3120390" indent="-239395" algn="l" defTabSz="960120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600450" indent="-239395" algn="l" defTabSz="960120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4080510" indent="-239395" algn="l" defTabSz="960120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60120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1pPr>
      <a:lvl2pPr marL="480060" algn="l" defTabSz="960120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2pPr>
      <a:lvl3pPr marL="960120" algn="l" defTabSz="960120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3pPr>
      <a:lvl4pPr marL="1440180" algn="l" defTabSz="960120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20240" algn="l" defTabSz="960120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400300" algn="l" defTabSz="960120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80360" algn="l" defTabSz="960120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360420" algn="l" defTabSz="960120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840480" algn="l" defTabSz="960120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emf"/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7" Type="http://schemas.openxmlformats.org/officeDocument/2006/relationships/image" Target="../media/image28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7.jpeg"/><Relationship Id="rId5" Type="http://schemas.openxmlformats.org/officeDocument/2006/relationships/image" Target="../media/image22.emf"/><Relationship Id="rId4" Type="http://schemas.openxmlformats.org/officeDocument/2006/relationships/image" Target="../media/image2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9.jpeg"/><Relationship Id="rId4" Type="http://schemas.openxmlformats.org/officeDocument/2006/relationships/image" Target="../media/image3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3.emf"/><Relationship Id="rId4" Type="http://schemas.openxmlformats.org/officeDocument/2006/relationships/image" Target="../media/image22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9.jpeg"/><Relationship Id="rId4" Type="http://schemas.openxmlformats.org/officeDocument/2006/relationships/image" Target="../media/image37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5.jpeg"/><Relationship Id="rId5" Type="http://schemas.openxmlformats.org/officeDocument/2006/relationships/image" Target="../media/image44.jpeg"/><Relationship Id="rId4" Type="http://schemas.openxmlformats.org/officeDocument/2006/relationships/image" Target="../media/image4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9.jpeg"/><Relationship Id="rId4" Type="http://schemas.openxmlformats.org/officeDocument/2006/relationships/image" Target="../media/image4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9.jpeg"/><Relationship Id="rId4" Type="http://schemas.openxmlformats.org/officeDocument/2006/relationships/image" Target="../media/image52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53.jpeg"/><Relationship Id="rId4" Type="http://schemas.openxmlformats.org/officeDocument/2006/relationships/image" Target="../media/image52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0.jpeg"/><Relationship Id="rId5" Type="http://schemas.openxmlformats.org/officeDocument/2006/relationships/image" Target="../media/image50.jpeg"/><Relationship Id="rId4" Type="http://schemas.openxmlformats.org/officeDocument/2006/relationships/image" Target="../media/image55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0.jpeg"/><Relationship Id="rId5" Type="http://schemas.openxmlformats.org/officeDocument/2006/relationships/image" Target="../media/image50.jpeg"/><Relationship Id="rId4" Type="http://schemas.openxmlformats.org/officeDocument/2006/relationships/image" Target="../media/image54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7.jpeg"/><Relationship Id="rId5" Type="http://schemas.openxmlformats.org/officeDocument/2006/relationships/image" Target="../media/image56.jpeg"/><Relationship Id="rId4" Type="http://schemas.openxmlformats.org/officeDocument/2006/relationships/image" Target="../media/image48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7" Type="http://schemas.openxmlformats.org/officeDocument/2006/relationships/image" Target="../media/image10.jpe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7.jpeg"/><Relationship Id="rId5" Type="http://schemas.openxmlformats.org/officeDocument/2006/relationships/image" Target="../media/image50.jpeg"/><Relationship Id="rId4" Type="http://schemas.openxmlformats.org/officeDocument/2006/relationships/image" Target="../media/image58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9.jpeg"/><Relationship Id="rId7" Type="http://schemas.openxmlformats.org/officeDocument/2006/relationships/image" Target="../media/image62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1.jpeg"/><Relationship Id="rId5" Type="http://schemas.openxmlformats.org/officeDocument/2006/relationships/image" Target="../media/image60.jpeg"/><Relationship Id="rId4" Type="http://schemas.openxmlformats.org/officeDocument/2006/relationships/image" Target="../media/image22.emf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7.jpeg"/><Relationship Id="rId5" Type="http://schemas.openxmlformats.org/officeDocument/2006/relationships/image" Target="../media/image66.jpeg"/><Relationship Id="rId4" Type="http://schemas.openxmlformats.org/officeDocument/2006/relationships/image" Target="../media/image65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68.jpeg"/><Relationship Id="rId4" Type="http://schemas.openxmlformats.org/officeDocument/2006/relationships/image" Target="../media/image52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矩形 3"/>
          <p:cNvSpPr>
            <a:spLocks noChangeArrowheads="1"/>
          </p:cNvSpPr>
          <p:nvPr/>
        </p:nvSpPr>
        <p:spPr bwMode="auto">
          <a:xfrm>
            <a:off x="0" y="9464040"/>
            <a:ext cx="12801600" cy="21272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</a:ln>
        </p:spPr>
        <p:txBody>
          <a:bodyPr wrap="none" lIns="128016" tIns="64008" rIns="128016" bIns="64008" anchor="ctr"/>
          <a:lstStyle/>
          <a:p>
            <a:endParaRPr lang="zh-CN" altLang="en-US">
              <a:solidFill>
                <a:srgbClr val="000000"/>
              </a:solidFill>
              <a:sym typeface="Georgia" panose="02040502050405020303" pitchFamily="18" charset="0"/>
            </a:endParaRPr>
          </a:p>
        </p:txBody>
      </p:sp>
      <p:sp>
        <p:nvSpPr>
          <p:cNvPr id="4099" name="矩形 4"/>
          <p:cNvSpPr>
            <a:spLocks noChangeArrowheads="1"/>
          </p:cNvSpPr>
          <p:nvPr/>
        </p:nvSpPr>
        <p:spPr bwMode="auto">
          <a:xfrm>
            <a:off x="12588875" y="80328"/>
            <a:ext cx="212725" cy="96012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</a:ln>
        </p:spPr>
        <p:txBody>
          <a:bodyPr wrap="none" lIns="128016" tIns="64008" rIns="128016" bIns="64008" anchor="ctr"/>
          <a:lstStyle/>
          <a:p>
            <a:endParaRPr lang="zh-CN" altLang="en-US">
              <a:solidFill>
                <a:srgbClr val="000000"/>
              </a:solidFill>
              <a:sym typeface="Georgia" panose="02040502050405020303" pitchFamily="18" charset="0"/>
            </a:endParaRPr>
          </a:p>
        </p:txBody>
      </p:sp>
      <p:sp>
        <p:nvSpPr>
          <p:cNvPr id="4100" name="矩形 5"/>
          <p:cNvSpPr>
            <a:spLocks noChangeArrowheads="1"/>
          </p:cNvSpPr>
          <p:nvPr/>
        </p:nvSpPr>
        <p:spPr bwMode="auto">
          <a:xfrm>
            <a:off x="-7620" y="81280"/>
            <a:ext cx="212725" cy="959548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</a:ln>
        </p:spPr>
        <p:txBody>
          <a:bodyPr wrap="none" lIns="128016" tIns="64008" rIns="128016" bIns="64008" anchor="ctr"/>
          <a:lstStyle/>
          <a:p>
            <a:endParaRPr lang="zh-CN" altLang="en-US">
              <a:solidFill>
                <a:srgbClr val="000000"/>
              </a:solidFill>
              <a:sym typeface="Georgia" panose="02040502050405020303" pitchFamily="18" charset="0"/>
            </a:endParaRPr>
          </a:p>
        </p:txBody>
      </p:sp>
      <p:sp>
        <p:nvSpPr>
          <p:cNvPr id="4104" name="矩形 11"/>
          <p:cNvSpPr/>
          <p:nvPr/>
        </p:nvSpPr>
        <p:spPr bwMode="auto">
          <a:xfrm>
            <a:off x="217488" y="81280"/>
            <a:ext cx="12366625" cy="938339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9525" cmpd="sng">
            <a:solidFill>
              <a:srgbClr val="7B9798"/>
            </a:solidFill>
            <a:miter lim="800000"/>
          </a:ln>
        </p:spPr>
        <p:txBody>
          <a:bodyPr wrap="none" lIns="128016" tIns="64008" rIns="128016" bIns="64008" anchor="ctr"/>
          <a:lstStyle/>
          <a:p>
            <a:endParaRPr lang="zh-CN" altLang="en-US">
              <a:solidFill>
                <a:srgbClr val="000000"/>
              </a:solidFill>
              <a:sym typeface="Georgia" panose="02040502050405020303" pitchFamily="18" charset="0"/>
            </a:endParaRPr>
          </a:p>
        </p:txBody>
      </p:sp>
      <p:sp>
        <p:nvSpPr>
          <p:cNvPr id="4105" name="椭圆 12"/>
          <p:cNvSpPr>
            <a:spLocks noChangeArrowheads="1"/>
          </p:cNvSpPr>
          <p:nvPr/>
        </p:nvSpPr>
        <p:spPr bwMode="auto">
          <a:xfrm>
            <a:off x="5973763" y="3036253"/>
            <a:ext cx="854075" cy="854075"/>
          </a:xfrm>
          <a:prstGeom prst="ellipse">
            <a:avLst/>
          </a:prstGeom>
          <a:solidFill>
            <a:srgbClr val="FFFFFF"/>
          </a:solidFill>
          <a:ln w="9525">
            <a:noFill/>
            <a:round/>
          </a:ln>
        </p:spPr>
        <p:txBody>
          <a:bodyPr lIns="128016" tIns="64008" rIns="128016" bIns="64008"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  <a:latin typeface="Georgia" panose="02040502050405020303" pitchFamily="18" charset="0"/>
              <a:sym typeface="Georgia" panose="02040502050405020303" pitchFamily="18" charset="0"/>
            </a:endParaRPr>
          </a:p>
        </p:txBody>
      </p:sp>
      <p:sp>
        <p:nvSpPr>
          <p:cNvPr id="4109" name="Object 108"/>
          <p:cNvSpPr>
            <a:spLocks noChangeAspect="1" noChangeArrowheads="1"/>
          </p:cNvSpPr>
          <p:nvPr/>
        </p:nvSpPr>
        <p:spPr bwMode="auto">
          <a:xfrm>
            <a:off x="12063413" y="8836978"/>
            <a:ext cx="639762" cy="7191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endParaRPr lang="zh-CN" altLang="en-US">
              <a:solidFill>
                <a:srgbClr val="000000"/>
              </a:solidFill>
              <a:sym typeface="方正舒体" panose="02010601030101010101" charset="-122"/>
            </a:endParaRPr>
          </a:p>
        </p:txBody>
      </p:sp>
      <p:pic>
        <p:nvPicPr>
          <p:cNvPr id="14" name="图片 38" descr="6684037_174415375103_2.jpg"/>
          <p:cNvPicPr>
            <a:picLocks noChangeAspect="1" noChangeArrowheads="1"/>
          </p:cNvPicPr>
          <p:nvPr/>
        </p:nvPicPr>
        <p:blipFill>
          <a:blip r:embed="rId2" cstate="print"/>
          <a:srcRect b="7700"/>
          <a:stretch>
            <a:fillRect/>
          </a:stretch>
        </p:blipFill>
        <p:spPr bwMode="auto">
          <a:xfrm>
            <a:off x="9686948" y="7376495"/>
            <a:ext cx="2879725" cy="1662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图片 39" descr="1311649523281.jpg"/>
          <p:cNvPicPr>
            <a:picLocks noChangeAspect="1" noChangeArrowheads="1"/>
          </p:cNvPicPr>
          <p:nvPr/>
        </p:nvPicPr>
        <p:blipFill>
          <a:blip r:embed="rId3" cstate="print"/>
          <a:srcRect t="2547" b="7692"/>
          <a:stretch>
            <a:fillRect/>
          </a:stretch>
        </p:blipFill>
        <p:spPr bwMode="auto">
          <a:xfrm>
            <a:off x="6805636" y="7376495"/>
            <a:ext cx="2881312" cy="1662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图片 40" descr="11452082_153359350157_2.jpg"/>
          <p:cNvPicPr>
            <a:picLocks noChangeAspect="1" noChangeArrowheads="1"/>
          </p:cNvPicPr>
          <p:nvPr/>
        </p:nvPicPr>
        <p:blipFill>
          <a:blip r:embed="rId4" cstate="print"/>
          <a:srcRect l="24126" t="6891" b="8858"/>
          <a:stretch>
            <a:fillRect/>
          </a:stretch>
        </p:blipFill>
        <p:spPr bwMode="auto">
          <a:xfrm>
            <a:off x="6805636" y="5715970"/>
            <a:ext cx="2881312" cy="166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图片 41" descr="1008161535236760.jpg"/>
          <p:cNvPicPr>
            <a:picLocks noChangeAspect="1" noChangeArrowheads="1"/>
          </p:cNvPicPr>
          <p:nvPr/>
        </p:nvPicPr>
        <p:blipFill>
          <a:blip r:embed="rId5" cstate="print"/>
          <a:srcRect t="1099" b="3136"/>
          <a:stretch>
            <a:fillRect/>
          </a:stretch>
        </p:blipFill>
        <p:spPr bwMode="auto">
          <a:xfrm>
            <a:off x="9686948" y="5715970"/>
            <a:ext cx="2879725" cy="166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1" name="矩形 6"/>
          <p:cNvSpPr>
            <a:spLocks noChangeArrowheads="1"/>
          </p:cNvSpPr>
          <p:nvPr/>
        </p:nvSpPr>
        <p:spPr bwMode="auto">
          <a:xfrm>
            <a:off x="151765" y="75565"/>
            <a:ext cx="12592685" cy="345059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</a:ln>
        </p:spPr>
        <p:txBody>
          <a:bodyPr wrap="none" lIns="128016" tIns="64008" rIns="128016" bIns="64008" anchor="ctr"/>
          <a:lstStyle/>
          <a:p>
            <a:endParaRPr lang="zh-CN" altLang="en-US" dirty="0">
              <a:solidFill>
                <a:srgbClr val="000000"/>
              </a:solidFill>
              <a:sym typeface="Georgia" panose="02040502050405020303" pitchFamily="18" charset="0"/>
            </a:endParaRPr>
          </a:p>
        </p:txBody>
      </p:sp>
      <p:sp>
        <p:nvSpPr>
          <p:cNvPr id="4107" name="Title 1"/>
          <p:cNvSpPr>
            <a:spLocks noChangeArrowheads="1"/>
          </p:cNvSpPr>
          <p:nvPr/>
        </p:nvSpPr>
        <p:spPr bwMode="auto">
          <a:xfrm>
            <a:off x="2667098" y="1066898"/>
            <a:ext cx="7772196" cy="1397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79222" tIns="89611" rIns="179222" bIns="89611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sz="4000" kern="10" noProof="0" dirty="0">
                <a:ln w="22225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sym typeface="+mn-ea"/>
              </a:rPr>
              <a:t>南</a:t>
            </a:r>
            <a:r>
              <a:rPr lang="zh-CN" sz="4000" kern="10" noProof="0" dirty="0" smtClean="0">
                <a:ln w="22225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sym typeface="+mn-ea"/>
              </a:rPr>
              <a:t>医大</a:t>
            </a:r>
            <a:r>
              <a:rPr lang="zh-CN" altLang="en-US" sz="4000" kern="10" noProof="0" dirty="0" smtClean="0">
                <a:ln w="22225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sym typeface="+mn-ea"/>
              </a:rPr>
              <a:t>五台</a:t>
            </a:r>
            <a:r>
              <a:rPr lang="zh-CN" sz="4000" kern="10" noProof="0" dirty="0" smtClean="0">
                <a:ln w="22225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sym typeface="+mn-ea"/>
              </a:rPr>
              <a:t>校区</a:t>
            </a:r>
            <a:r>
              <a:rPr lang="en-US" altLang="zh-CN" sz="4000" kern="10" noProof="0" dirty="0" smtClean="0">
                <a:ln w="22225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sym typeface="+mn-ea"/>
              </a:rPr>
              <a:t>2</a:t>
            </a:r>
            <a:r>
              <a:rPr lang="zh-CN" altLang="en-US" sz="4000" kern="10" noProof="0" dirty="0" smtClean="0">
                <a:ln w="22225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sym typeface="+mn-ea"/>
              </a:rPr>
              <a:t>号楼司法鉴定所</a:t>
            </a:r>
            <a:r>
              <a:rPr lang="zh-CN" sz="4000" kern="10" noProof="0" dirty="0" smtClean="0">
                <a:ln w="22225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sym typeface="+mn-ea"/>
              </a:rPr>
              <a:t>办公</a:t>
            </a:r>
            <a:r>
              <a:rPr lang="zh-CN" sz="4000" kern="10" noProof="0" dirty="0">
                <a:ln w="22225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sym typeface="+mn-ea"/>
              </a:rPr>
              <a:t>家具配置方案</a:t>
            </a:r>
            <a:endParaRPr lang="zh-CN" altLang="en-US" sz="4000" kern="10" noProof="0" dirty="0">
              <a:ln w="22225">
                <a:solidFill>
                  <a:schemeClr val="accent6">
                    <a:lumMod val="50000"/>
                  </a:schemeClr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宋体" panose="02010600030101010101" pitchFamily="2" charset="-122"/>
              <a:ea typeface="方正粗倩简体" panose="03000509000000000000" pitchFamily="1" charset="-122"/>
              <a:sym typeface="+mn-ea"/>
            </a:endParaRPr>
          </a:p>
        </p:txBody>
      </p:sp>
      <p:sp>
        <p:nvSpPr>
          <p:cNvPr id="4106" name="椭圆 13"/>
          <p:cNvSpPr>
            <a:spLocks noChangeArrowheads="1"/>
          </p:cNvSpPr>
          <p:nvPr/>
        </p:nvSpPr>
        <p:spPr bwMode="auto">
          <a:xfrm>
            <a:off x="6107113" y="3169603"/>
            <a:ext cx="587375" cy="588962"/>
          </a:xfrm>
          <a:prstGeom prst="ellipse">
            <a:avLst/>
          </a:prstGeom>
          <a:solidFill>
            <a:srgbClr val="FFFFFF"/>
          </a:solidFill>
          <a:ln w="50800" cap="rnd" cmpd="dbl">
            <a:solidFill>
              <a:srgbClr val="7B9798"/>
            </a:solidFill>
            <a:round/>
          </a:ln>
        </p:spPr>
        <p:txBody>
          <a:bodyPr lIns="128016" tIns="64008" rIns="128016" bIns="64008"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  <a:latin typeface="Georgia" panose="02040502050405020303" pitchFamily="18" charset="0"/>
              <a:sym typeface="Georgia" panose="02040502050405020303" pitchFamily="18" charset="0"/>
            </a:endParaRPr>
          </a:p>
        </p:txBody>
      </p:sp>
      <p:sp>
        <p:nvSpPr>
          <p:cNvPr id="4102" name="矩形 9"/>
          <p:cNvSpPr>
            <a:spLocks noChangeArrowheads="1"/>
          </p:cNvSpPr>
          <p:nvPr/>
        </p:nvSpPr>
        <p:spPr bwMode="auto">
          <a:xfrm>
            <a:off x="217488" y="9024303"/>
            <a:ext cx="12366625" cy="433387"/>
          </a:xfrm>
          <a:prstGeom prst="rect">
            <a:avLst/>
          </a:prstGeom>
          <a:solidFill>
            <a:srgbClr val="8CADAE"/>
          </a:solidFill>
          <a:ln w="9525">
            <a:noFill/>
            <a:miter lim="800000"/>
          </a:ln>
        </p:spPr>
        <p:txBody>
          <a:bodyPr wrap="none" lIns="128016" tIns="64008" rIns="128016" bIns="64008" anchor="ctr"/>
          <a:lstStyle/>
          <a:p>
            <a:endParaRPr lang="zh-CN" altLang="en-US">
              <a:solidFill>
                <a:srgbClr val="000000"/>
              </a:solidFill>
              <a:sym typeface="Georgia" panose="02040502050405020303" pitchFamily="18" charset="0"/>
            </a:endParaRPr>
          </a:p>
        </p:txBody>
      </p:sp>
      <p:sp>
        <p:nvSpPr>
          <p:cNvPr id="4103" name="直接连接符 10"/>
          <p:cNvSpPr>
            <a:spLocks noChangeShapeType="1"/>
          </p:cNvSpPr>
          <p:nvPr/>
        </p:nvSpPr>
        <p:spPr bwMode="auto">
          <a:xfrm>
            <a:off x="217488" y="3463290"/>
            <a:ext cx="12366625" cy="0"/>
          </a:xfrm>
          <a:prstGeom prst="line">
            <a:avLst/>
          </a:prstGeom>
          <a:noFill/>
          <a:ln w="11430" cmpd="sng">
            <a:solidFill>
              <a:srgbClr val="7B9798"/>
            </a:solidFill>
            <a:prstDash val="sysDash"/>
            <a:round/>
          </a:ln>
        </p:spPr>
        <p:txBody>
          <a:bodyPr wrap="none" lIns="128016" tIns="64008" rIns="128016" bIns="64008" anchor="ctr"/>
          <a:lstStyle/>
          <a:p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27330" y="151130"/>
            <a:ext cx="12348000" cy="3375660"/>
          </a:xfrm>
          <a:prstGeom prst="rect">
            <a:avLst/>
          </a:prstGeom>
          <a:noFill/>
          <a:ln>
            <a:solidFill>
              <a:srgbClr val="8CADAE"/>
            </a:solidFill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>
          <a:xfrm>
            <a:off x="3244850" y="9219565"/>
            <a:ext cx="3613150" cy="328613"/>
          </a:xfrm>
        </p:spPr>
        <p:txBody>
          <a:bodyPr/>
          <a:lstStyle/>
          <a:p>
            <a:pPr>
              <a:defRPr/>
            </a:pPr>
            <a:fld id="{97A11152-572F-4842-8E78-611BB57FAA04}" type="slidenum">
              <a:rPr lang="zh-CN" altLang="en-US"/>
              <a:pPr>
                <a:defRPr/>
              </a:pPr>
              <a:t>1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7A11152-572F-4842-8E78-611BB57FAA04}" type="slidenum">
              <a:rPr lang="zh-CN" altLang="en-US"/>
              <a:pPr>
                <a:defRPr/>
              </a:pPr>
              <a:t>10</a:t>
            </a:fld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300980" y="621665"/>
            <a:ext cx="1590675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/>
              <a:t>163</a:t>
            </a:r>
            <a:r>
              <a:rPr lang="zh-CN" altLang="en-US" sz="2000" b="1"/>
              <a:t>配置方案</a:t>
            </a:r>
          </a:p>
        </p:txBody>
      </p:sp>
      <p:pic>
        <p:nvPicPr>
          <p:cNvPr id="80" name="Picture 1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1391920" y="1391920"/>
            <a:ext cx="2750820" cy="5478780"/>
          </a:xfrm>
          <a:prstGeom prst="rect">
            <a:avLst/>
          </a:prstGeom>
          <a:noFill/>
        </p:spPr>
      </p:pic>
      <p:pic>
        <p:nvPicPr>
          <p:cNvPr id="142" name="Picture 1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5211445" y="1421765"/>
            <a:ext cx="2743200" cy="5419725"/>
          </a:xfrm>
          <a:prstGeom prst="rect">
            <a:avLst/>
          </a:prstGeom>
          <a:noFill/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081770" y="3951605"/>
            <a:ext cx="2463800" cy="291909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1667510" y="7116445"/>
            <a:ext cx="2199640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400"/>
              <a:t>产品型号：铁皮柜</a:t>
            </a:r>
          </a:p>
          <a:p>
            <a:pPr algn="l"/>
            <a:r>
              <a:rPr lang="zh-CN" altLang="en-US" sz="1400"/>
              <a:t>产品尺寸：850*450*1850灰白套色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978535" y="7853680"/>
            <a:ext cx="357759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1400"/>
              <a:t>上开门配活动层板二层、下钢对开门内</a:t>
            </a:r>
          </a:p>
          <a:p>
            <a:r>
              <a:rPr lang="zh-CN" altLang="en-US" sz="1400"/>
              <a:t>配一层活动层板、选用0.7mm 一级冷轧钢</a:t>
            </a:r>
          </a:p>
          <a:p>
            <a:r>
              <a:rPr lang="zh-CN" altLang="en-US" sz="1400"/>
              <a:t>板、钢件表面经酸洗磷化、脱脂、水洗、表</a:t>
            </a:r>
          </a:p>
          <a:p>
            <a:r>
              <a:rPr lang="zh-CN" altLang="en-US" sz="1400"/>
              <a:t>涮等十三工位处理。静电喷涂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5300980" y="7116445"/>
            <a:ext cx="2199640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400"/>
              <a:t>产品型号：书柜</a:t>
            </a:r>
          </a:p>
          <a:p>
            <a:pPr algn="l"/>
            <a:r>
              <a:rPr lang="zh-CN" altLang="en-US" sz="1400"/>
              <a:t>产品尺寸：850*390*1850灰白套色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4612005" y="7853680"/>
            <a:ext cx="3577590" cy="11684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1400"/>
              <a:t>上玻璃开门配活动层板二层、下钢对开门内配一层活动层板、采用3mm 浮法玻璃、</a:t>
            </a:r>
          </a:p>
          <a:p>
            <a:r>
              <a:rPr lang="zh-CN" altLang="en-US" sz="1400"/>
              <a:t>选用0.7mm 一级冷轧钢板、钢件表面经酸洗磷化、脱脂、水洗、表涮等十三工位处理。</a:t>
            </a:r>
          </a:p>
          <a:p>
            <a:r>
              <a:rPr lang="zh-CN" altLang="en-US" sz="1400"/>
              <a:t>静电喷涂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9213850" y="7145655"/>
            <a:ext cx="2199640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400"/>
              <a:t>产品型号：半高柜铁皮柜产品尺寸：850*450*1090灰白套色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8524875" y="7882890"/>
            <a:ext cx="3577590" cy="11684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1400"/>
              <a:t>选用0.7mm 一级冷轧钢板、拉手自</a:t>
            </a:r>
          </a:p>
          <a:p>
            <a:r>
              <a:rPr lang="zh-CN" altLang="en-US" sz="1400"/>
              <a:t>制颜色可随意换色、内含调节脚、优质尼龙</a:t>
            </a:r>
          </a:p>
          <a:p>
            <a:r>
              <a:rPr lang="zh-CN" altLang="en-US" sz="1400"/>
              <a:t>滚轮、顺畅、低噪音、钢件表面经酸洗磷化、</a:t>
            </a:r>
          </a:p>
          <a:p>
            <a:r>
              <a:rPr lang="zh-CN" altLang="en-US" sz="1400"/>
              <a:t>脱脂、水洗、表涮等十三工位处理。静电喷涂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AutoShape 2"/>
          <p:cNvSpPr/>
          <p:nvPr/>
        </p:nvSpPr>
        <p:spPr>
          <a:xfrm>
            <a:off x="2266950" y="4296093"/>
            <a:ext cx="8534400" cy="1575752"/>
          </a:xfrm>
          <a:prstGeom prst="horizontalScroll">
            <a:avLst>
              <a:gd name="adj" fmla="val 12500"/>
            </a:avLst>
          </a:prstGeom>
          <a:solidFill>
            <a:srgbClr val="00CC00">
              <a:alpha val="20000"/>
            </a:srgbClr>
          </a:solidFill>
          <a:ln w="9525" cap="flat" cmpd="sng">
            <a:solidFill>
              <a:srgbClr val="00CC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lIns="65305" tIns="32653" rIns="65305" bIns="32653" anchor="ctr"/>
          <a:lstStyle/>
          <a:p>
            <a:pPr lvl="0" algn="ctr"/>
            <a:endParaRPr lang="zh-CN" altLang="en-US" sz="3360" b="1" dirty="0">
              <a:solidFill>
                <a:srgbClr val="006600"/>
              </a:solidFill>
              <a:latin typeface="仿宋_GB2312" pitchFamily="1" charset="-122"/>
              <a:ea typeface="仿宋_GB2312" pitchFamily="1" charset="-122"/>
              <a:sym typeface="Wingdings" panose="05000000000000000000" charset="0"/>
            </a:endParaRPr>
          </a:p>
          <a:p>
            <a:pPr lvl="0" algn="ctr"/>
            <a:r>
              <a:rPr lang="zh-CN" altLang="en-US" sz="3360" b="1" dirty="0">
                <a:solidFill>
                  <a:srgbClr val="006600"/>
                </a:solidFill>
                <a:latin typeface="仿宋_GB2312" pitchFamily="1" charset="-122"/>
                <a:ea typeface="仿宋_GB2312" pitchFamily="1" charset="-122"/>
                <a:sym typeface="+mn-ea"/>
              </a:rPr>
              <a:t>165专家办公室办公家具推荐方</a:t>
            </a:r>
            <a:r>
              <a:rPr lang="zh-CN" altLang="en-US" sz="3360" b="1" dirty="0">
                <a:solidFill>
                  <a:srgbClr val="006600"/>
                </a:solidFill>
                <a:latin typeface="仿宋_GB2312" pitchFamily="1" charset="-122"/>
                <a:ea typeface="仿宋_GB2312" pitchFamily="1" charset="-122"/>
                <a:sym typeface="仿宋_GB2312" pitchFamily="1" charset="-122"/>
              </a:rPr>
              <a:t>案</a:t>
            </a:r>
            <a:endParaRPr lang="zh-CN" altLang="en-US" sz="3355" b="1" dirty="0">
              <a:solidFill>
                <a:schemeClr val="bg1"/>
              </a:solidFill>
              <a:latin typeface="+mn-ea"/>
              <a:sym typeface="Wingdings" panose="05000000000000000000" charset="0"/>
            </a:endParaRPr>
          </a:p>
          <a:p>
            <a:pPr lvl="0" algn="ctr"/>
            <a:endParaRPr lang="zh-CN" altLang="en-US" sz="322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" name="Group 3"/>
          <p:cNvGrpSpPr/>
          <p:nvPr/>
        </p:nvGrpSpPr>
        <p:grpSpPr>
          <a:xfrm>
            <a:off x="5520657" y="2018665"/>
            <a:ext cx="2225740" cy="2335213"/>
            <a:chOff x="-42" y="216"/>
            <a:chExt cx="1274" cy="1471"/>
          </a:xfrm>
        </p:grpSpPr>
        <p:pic>
          <p:nvPicPr>
            <p:cNvPr id="6148" name="Picture 4" descr="circuler_1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267"/>
              <a:ext cx="1190" cy="1209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6149" name="Picture 5" descr="light_shadow"/>
            <p:cNvPicPr>
              <a:picLocks noChangeAspect="1"/>
            </p:cNvPicPr>
            <p:nvPr/>
          </p:nvPicPr>
          <p:blipFill>
            <a:blip r:embed="rId3" cstate="print">
              <a:grayscl/>
              <a:lum bright="-76001" contrast="-3999"/>
            </a:blip>
            <a:stretch>
              <a:fillRect/>
            </a:stretch>
          </p:blipFill>
          <p:spPr>
            <a:xfrm>
              <a:off x="10" y="1391"/>
              <a:ext cx="1034" cy="29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150" name="Oval 6"/>
            <p:cNvSpPr/>
            <p:nvPr/>
          </p:nvSpPr>
          <p:spPr>
            <a:xfrm>
              <a:off x="14" y="288"/>
              <a:ext cx="1178" cy="1213"/>
            </a:xfrm>
            <a:prstGeom prst="ellipse">
              <a:avLst/>
            </a:prstGeom>
            <a:gradFill rotWithShape="1">
              <a:gsLst>
                <a:gs pos="0">
                  <a:srgbClr val="001A00"/>
                </a:gs>
                <a:gs pos="50000">
                  <a:srgbClr val="006600"/>
                </a:gs>
                <a:gs pos="100000">
                  <a:srgbClr val="001A00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wrap="none" anchor="ctr"/>
            <a:lstStyle/>
            <a:p>
              <a:pPr lvl="0"/>
              <a:endParaRPr lang="zh-CN" altLang="zh-CN" sz="322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6151" name="Freeform 7"/>
            <p:cNvSpPr/>
            <p:nvPr/>
          </p:nvSpPr>
          <p:spPr>
            <a:xfrm>
              <a:off x="127" y="288"/>
              <a:ext cx="931" cy="416"/>
            </a:xfrm>
            <a:custGeom>
              <a:avLst/>
              <a:gdLst>
                <a:gd name="txL" fmla="*/ 0 w 1321"/>
                <a:gd name="txT" fmla="*/ 0 h 712"/>
                <a:gd name="txR" fmla="*/ 1321 w 1321"/>
                <a:gd name="txB" fmla="*/ 712 h 712"/>
              </a:gdLst>
              <a:ahLst/>
              <a:cxnLst>
                <a:cxn ang="0">
                  <a:pos x="321" y="47"/>
                </a:cxn>
                <a:cxn ang="0">
                  <a:pos x="325" y="51"/>
                </a:cxn>
                <a:cxn ang="0">
                  <a:pos x="326" y="56"/>
                </a:cxn>
                <a:cxn ang="0">
                  <a:pos x="324" y="60"/>
                </a:cxn>
                <a:cxn ang="0">
                  <a:pos x="321" y="64"/>
                </a:cxn>
                <a:cxn ang="0">
                  <a:pos x="314" y="67"/>
                </a:cxn>
                <a:cxn ang="0">
                  <a:pos x="305" y="70"/>
                </a:cxn>
                <a:cxn ang="0">
                  <a:pos x="295" y="73"/>
                </a:cxn>
                <a:cxn ang="0">
                  <a:pos x="283" y="75"/>
                </a:cxn>
                <a:cxn ang="0">
                  <a:pos x="270" y="78"/>
                </a:cxn>
                <a:cxn ang="0">
                  <a:pos x="254" y="79"/>
                </a:cxn>
                <a:cxn ang="0">
                  <a:pos x="239" y="81"/>
                </a:cxn>
                <a:cxn ang="0">
                  <a:pos x="221" y="82"/>
                </a:cxn>
                <a:cxn ang="0">
                  <a:pos x="203" y="82"/>
                </a:cxn>
                <a:cxn ang="0">
                  <a:pos x="196" y="83"/>
                </a:cxn>
                <a:cxn ang="0">
                  <a:pos x="117" y="83"/>
                </a:cxn>
                <a:cxn ang="0">
                  <a:pos x="117" y="83"/>
                </a:cxn>
                <a:cxn ang="0">
                  <a:pos x="101" y="82"/>
                </a:cxn>
                <a:cxn ang="0">
                  <a:pos x="86" y="82"/>
                </a:cxn>
                <a:cxn ang="0">
                  <a:pos x="71" y="81"/>
                </a:cxn>
                <a:cxn ang="0">
                  <a:pos x="58" y="80"/>
                </a:cxn>
                <a:cxn ang="0">
                  <a:pos x="46" y="79"/>
                </a:cxn>
                <a:cxn ang="0">
                  <a:pos x="35" y="77"/>
                </a:cxn>
                <a:cxn ang="0">
                  <a:pos x="25" y="75"/>
                </a:cxn>
                <a:cxn ang="0">
                  <a:pos x="16" y="74"/>
                </a:cxn>
                <a:cxn ang="0">
                  <a:pos x="9" y="71"/>
                </a:cxn>
                <a:cxn ang="0">
                  <a:pos x="4" y="68"/>
                </a:cxn>
                <a:cxn ang="0">
                  <a:pos x="1" y="64"/>
                </a:cxn>
                <a:cxn ang="0">
                  <a:pos x="0" y="61"/>
                </a:cxn>
                <a:cxn ang="0">
                  <a:pos x="0" y="61"/>
                </a:cxn>
                <a:cxn ang="0">
                  <a:pos x="1" y="57"/>
                </a:cxn>
                <a:cxn ang="0">
                  <a:pos x="4" y="52"/>
                </a:cxn>
                <a:cxn ang="0">
                  <a:pos x="13" y="43"/>
                </a:cxn>
                <a:cxn ang="0">
                  <a:pos x="23" y="35"/>
                </a:cxn>
                <a:cxn ang="0">
                  <a:pos x="36" y="27"/>
                </a:cxn>
                <a:cxn ang="0">
                  <a:pos x="50" y="20"/>
                </a:cxn>
                <a:cxn ang="0">
                  <a:pos x="66" y="15"/>
                </a:cxn>
                <a:cxn ang="0">
                  <a:pos x="84" y="9"/>
                </a:cxn>
                <a:cxn ang="0">
                  <a:pos x="102" y="5"/>
                </a:cxn>
                <a:cxn ang="0">
                  <a:pos x="123" y="2"/>
                </a:cxn>
                <a:cxn ang="0">
                  <a:pos x="143" y="1"/>
                </a:cxn>
                <a:cxn ang="0">
                  <a:pos x="164" y="0"/>
                </a:cxn>
                <a:cxn ang="0">
                  <a:pos x="164" y="0"/>
                </a:cxn>
                <a:cxn ang="0">
                  <a:pos x="187" y="1"/>
                </a:cxn>
                <a:cxn ang="0">
                  <a:pos x="209" y="3"/>
                </a:cxn>
                <a:cxn ang="0">
                  <a:pos x="230" y="6"/>
                </a:cxn>
                <a:cxn ang="0">
                  <a:pos x="249" y="11"/>
                </a:cxn>
                <a:cxn ang="0">
                  <a:pos x="267" y="16"/>
                </a:cxn>
                <a:cxn ang="0">
                  <a:pos x="283" y="23"/>
                </a:cxn>
                <a:cxn ang="0">
                  <a:pos x="298" y="30"/>
                </a:cxn>
                <a:cxn ang="0">
                  <a:pos x="310" y="38"/>
                </a:cxn>
                <a:cxn ang="0">
                  <a:pos x="321" y="47"/>
                </a:cxn>
                <a:cxn ang="0">
                  <a:pos x="321" y="47"/>
                </a:cxn>
              </a:cxnLst>
              <a:rect l="txL" t="txT" r="txR" b="txB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>
                    <a:alpha val="100000"/>
                  </a:srgbClr>
                </a:gs>
                <a:gs pos="100000">
                  <a:srgbClr val="009900">
                    <a:alpha val="100000"/>
                  </a:srgbClr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 sz="3220"/>
            </a:p>
          </p:txBody>
        </p:sp>
        <p:grpSp>
          <p:nvGrpSpPr>
            <p:cNvPr id="3" name="Group 8"/>
            <p:cNvGrpSpPr/>
            <p:nvPr/>
          </p:nvGrpSpPr>
          <p:grpSpPr>
            <a:xfrm rot="-1297425" flipH="1" flipV="1">
              <a:off x="34" y="1290"/>
              <a:ext cx="1098" cy="270"/>
              <a:chOff x="0" y="0"/>
              <a:chExt cx="893" cy="246"/>
            </a:xfrm>
          </p:grpSpPr>
          <p:grpSp>
            <p:nvGrpSpPr>
              <p:cNvPr id="4" name="Group 9"/>
              <p:cNvGrpSpPr/>
              <p:nvPr/>
            </p:nvGrpSpPr>
            <p:grpSpPr>
              <a:xfrm>
                <a:off x="0" y="0"/>
                <a:ext cx="743" cy="185"/>
                <a:chOff x="0" y="0"/>
                <a:chExt cx="1118" cy="279"/>
              </a:xfrm>
            </p:grpSpPr>
            <p:sp>
              <p:nvSpPr>
                <p:cNvPr id="6160" name="AutoShape 10"/>
                <p:cNvSpPr/>
                <p:nvPr/>
              </p:nvSpPr>
              <p:spPr>
                <a:xfrm rot="5263130">
                  <a:off x="289" y="-294"/>
                  <a:ext cx="227" cy="816"/>
                </a:xfrm>
                <a:prstGeom prst="moon">
                  <a:avLst>
                    <a:gd name="adj" fmla="val 49769"/>
                  </a:avLst>
                </a:prstGeom>
                <a:solidFill>
                  <a:srgbClr val="5F5F5F">
                    <a:alpha val="3137"/>
                  </a:srgbClr>
                </a:solidFill>
                <a:ln w="9525">
                  <a:noFill/>
                </a:ln>
              </p:spPr>
              <p:txBody>
                <a:bodyPr wrap="none" anchor="ctr"/>
                <a:lstStyle/>
                <a:p>
                  <a:pPr lvl="0"/>
                  <a:endParaRPr lang="zh-CN" altLang="zh-CN" sz="3220" dirty="0">
                    <a:solidFill>
                      <a:srgbClr val="000000"/>
                    </a:solidFill>
                    <a:latin typeface="Arial" panose="020B0604020202020204" pitchFamily="34" charset="0"/>
                    <a:ea typeface="宋体" panose="02010600030101010101" pitchFamily="2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161" name="AutoShape 11"/>
                <p:cNvSpPr/>
                <p:nvPr/>
              </p:nvSpPr>
              <p:spPr>
                <a:xfrm rot="6078281">
                  <a:off x="425" y="-294"/>
                  <a:ext cx="227" cy="816"/>
                </a:xfrm>
                <a:prstGeom prst="moon">
                  <a:avLst>
                    <a:gd name="adj" fmla="val 49769"/>
                  </a:avLst>
                </a:prstGeom>
                <a:solidFill>
                  <a:srgbClr val="5F5F5F">
                    <a:alpha val="3137"/>
                  </a:srgbClr>
                </a:solidFill>
                <a:ln w="9525">
                  <a:noFill/>
                </a:ln>
              </p:spPr>
              <p:txBody>
                <a:bodyPr wrap="none" anchor="ctr"/>
                <a:lstStyle/>
                <a:p>
                  <a:pPr lvl="0"/>
                  <a:endParaRPr lang="zh-CN" altLang="zh-CN" sz="3220" dirty="0">
                    <a:solidFill>
                      <a:srgbClr val="000000"/>
                    </a:solidFill>
                    <a:latin typeface="Arial" panose="020B0604020202020204" pitchFamily="34" charset="0"/>
                    <a:ea typeface="宋体" panose="02010600030101010101" pitchFamily="2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162" name="AutoShape 12"/>
                <p:cNvSpPr/>
                <p:nvPr/>
              </p:nvSpPr>
              <p:spPr>
                <a:xfrm rot="6373927">
                  <a:off x="501" y="-272"/>
                  <a:ext cx="227" cy="816"/>
                </a:xfrm>
                <a:prstGeom prst="moon">
                  <a:avLst>
                    <a:gd name="adj" fmla="val 49769"/>
                  </a:avLst>
                </a:prstGeom>
                <a:solidFill>
                  <a:srgbClr val="5F5F5F">
                    <a:alpha val="3137"/>
                  </a:srgbClr>
                </a:solidFill>
                <a:ln w="9525">
                  <a:noFill/>
                </a:ln>
              </p:spPr>
              <p:txBody>
                <a:bodyPr wrap="none" anchor="ctr"/>
                <a:lstStyle/>
                <a:p>
                  <a:pPr lvl="0"/>
                  <a:endParaRPr lang="zh-CN" altLang="zh-CN" sz="3220" dirty="0">
                    <a:solidFill>
                      <a:srgbClr val="000000"/>
                    </a:solidFill>
                    <a:latin typeface="Arial" panose="020B0604020202020204" pitchFamily="34" charset="0"/>
                    <a:ea typeface="宋体" panose="02010600030101010101" pitchFamily="2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163" name="AutoShape 13"/>
                <p:cNvSpPr/>
                <p:nvPr/>
              </p:nvSpPr>
              <p:spPr>
                <a:xfrm rot="6906313">
                  <a:off x="591" y="-242"/>
                  <a:ext cx="227" cy="816"/>
                </a:xfrm>
                <a:prstGeom prst="moon">
                  <a:avLst>
                    <a:gd name="adj" fmla="val 49769"/>
                  </a:avLst>
                </a:prstGeom>
                <a:solidFill>
                  <a:srgbClr val="5F5F5F">
                    <a:alpha val="3137"/>
                  </a:srgbClr>
                </a:solidFill>
                <a:ln w="9525">
                  <a:noFill/>
                </a:ln>
              </p:spPr>
              <p:txBody>
                <a:bodyPr wrap="none" anchor="ctr"/>
                <a:lstStyle/>
                <a:p>
                  <a:pPr lvl="0"/>
                  <a:endParaRPr lang="zh-CN" altLang="zh-CN" sz="3220" dirty="0">
                    <a:solidFill>
                      <a:srgbClr val="000000"/>
                    </a:solidFill>
                    <a:latin typeface="Arial" panose="020B0604020202020204" pitchFamily="34" charset="0"/>
                    <a:ea typeface="宋体" panose="02010600030101010101" pitchFamily="2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5" name="Group 14"/>
              <p:cNvGrpSpPr/>
              <p:nvPr/>
            </p:nvGrpSpPr>
            <p:grpSpPr>
              <a:xfrm rot="1353540">
                <a:off x="150" y="60"/>
                <a:ext cx="743" cy="186"/>
                <a:chOff x="0" y="0"/>
                <a:chExt cx="1118" cy="279"/>
              </a:xfrm>
            </p:grpSpPr>
            <p:sp>
              <p:nvSpPr>
                <p:cNvPr id="6156" name="AutoShape 15"/>
                <p:cNvSpPr/>
                <p:nvPr/>
              </p:nvSpPr>
              <p:spPr>
                <a:xfrm rot="5263130">
                  <a:off x="289" y="-294"/>
                  <a:ext cx="227" cy="816"/>
                </a:xfrm>
                <a:prstGeom prst="moon">
                  <a:avLst>
                    <a:gd name="adj" fmla="val 49769"/>
                  </a:avLst>
                </a:prstGeom>
                <a:solidFill>
                  <a:srgbClr val="5F5F5F">
                    <a:alpha val="3137"/>
                  </a:srgbClr>
                </a:solidFill>
                <a:ln w="9525">
                  <a:noFill/>
                </a:ln>
              </p:spPr>
              <p:txBody>
                <a:bodyPr wrap="none" anchor="ctr"/>
                <a:lstStyle/>
                <a:p>
                  <a:pPr lvl="0"/>
                  <a:endParaRPr lang="zh-CN" altLang="zh-CN" sz="3220" dirty="0">
                    <a:solidFill>
                      <a:srgbClr val="000000"/>
                    </a:solidFill>
                    <a:latin typeface="Arial" panose="020B0604020202020204" pitchFamily="34" charset="0"/>
                    <a:ea typeface="宋体" panose="02010600030101010101" pitchFamily="2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157" name="AutoShape 16"/>
                <p:cNvSpPr/>
                <p:nvPr/>
              </p:nvSpPr>
              <p:spPr>
                <a:xfrm rot="6078281">
                  <a:off x="425" y="-294"/>
                  <a:ext cx="227" cy="816"/>
                </a:xfrm>
                <a:prstGeom prst="moon">
                  <a:avLst>
                    <a:gd name="adj" fmla="val 49769"/>
                  </a:avLst>
                </a:prstGeom>
                <a:solidFill>
                  <a:srgbClr val="5F5F5F">
                    <a:alpha val="3137"/>
                  </a:srgbClr>
                </a:solidFill>
                <a:ln w="9525">
                  <a:noFill/>
                </a:ln>
              </p:spPr>
              <p:txBody>
                <a:bodyPr wrap="none" anchor="ctr"/>
                <a:lstStyle/>
                <a:p>
                  <a:pPr lvl="0"/>
                  <a:endParaRPr lang="zh-CN" altLang="zh-CN" sz="3220" dirty="0">
                    <a:solidFill>
                      <a:srgbClr val="000000"/>
                    </a:solidFill>
                    <a:latin typeface="Arial" panose="020B0604020202020204" pitchFamily="34" charset="0"/>
                    <a:ea typeface="宋体" panose="02010600030101010101" pitchFamily="2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158" name="AutoShape 17"/>
                <p:cNvSpPr/>
                <p:nvPr/>
              </p:nvSpPr>
              <p:spPr>
                <a:xfrm rot="6373927">
                  <a:off x="501" y="-272"/>
                  <a:ext cx="227" cy="816"/>
                </a:xfrm>
                <a:prstGeom prst="moon">
                  <a:avLst>
                    <a:gd name="adj" fmla="val 49769"/>
                  </a:avLst>
                </a:prstGeom>
                <a:solidFill>
                  <a:srgbClr val="5F5F5F">
                    <a:alpha val="3137"/>
                  </a:srgbClr>
                </a:solidFill>
                <a:ln w="9525">
                  <a:noFill/>
                </a:ln>
              </p:spPr>
              <p:txBody>
                <a:bodyPr wrap="none" anchor="ctr"/>
                <a:lstStyle/>
                <a:p>
                  <a:pPr lvl="0"/>
                  <a:endParaRPr lang="zh-CN" altLang="zh-CN" sz="3220" dirty="0">
                    <a:solidFill>
                      <a:srgbClr val="000000"/>
                    </a:solidFill>
                    <a:latin typeface="Arial" panose="020B0604020202020204" pitchFamily="34" charset="0"/>
                    <a:ea typeface="宋体" panose="02010600030101010101" pitchFamily="2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159" name="AutoShape 18"/>
                <p:cNvSpPr/>
                <p:nvPr/>
              </p:nvSpPr>
              <p:spPr>
                <a:xfrm rot="6906313">
                  <a:off x="591" y="-242"/>
                  <a:ext cx="227" cy="816"/>
                </a:xfrm>
                <a:prstGeom prst="moon">
                  <a:avLst>
                    <a:gd name="adj" fmla="val 49769"/>
                  </a:avLst>
                </a:prstGeom>
                <a:solidFill>
                  <a:srgbClr val="5F5F5F">
                    <a:alpha val="3137"/>
                  </a:srgbClr>
                </a:solidFill>
                <a:ln w="9525">
                  <a:noFill/>
                </a:ln>
              </p:spPr>
              <p:txBody>
                <a:bodyPr wrap="none" anchor="ctr"/>
                <a:lstStyle/>
                <a:p>
                  <a:pPr lvl="0"/>
                  <a:endParaRPr lang="zh-CN" altLang="zh-CN" sz="3220" dirty="0">
                    <a:solidFill>
                      <a:srgbClr val="000000"/>
                    </a:solidFill>
                    <a:latin typeface="Arial" panose="020B0604020202020204" pitchFamily="34" charset="0"/>
                    <a:ea typeface="宋体" panose="02010600030101010101" pitchFamily="2" charset="-122"/>
                    <a:sym typeface="Arial" panose="020B0604020202020204" pitchFamily="34" charset="0"/>
                  </a:endParaRPr>
                </a:p>
              </p:txBody>
            </p:sp>
          </p:grpSp>
        </p:grpSp>
        <p:sp>
          <p:nvSpPr>
            <p:cNvPr id="6153" name="Rectangle 19"/>
            <p:cNvSpPr/>
            <p:nvPr/>
          </p:nvSpPr>
          <p:spPr>
            <a:xfrm>
              <a:off x="-42" y="216"/>
              <a:ext cx="1274" cy="10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87193" tIns="43597" rIns="87193" bIns="43597" anchor="ctr">
              <a:spAutoFit/>
            </a:bodyPr>
            <a:lstStyle/>
            <a:p>
              <a:pPr lvl="0" algn="ctr"/>
              <a:r>
                <a:rPr lang="en-US" altLang="zh-CN" sz="10640" b="1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sym typeface="华文细黑" panose="02010600040101010101" pitchFamily="2" charset="-122"/>
                </a:rPr>
                <a:t>2.3</a:t>
              </a:r>
            </a:p>
          </p:txBody>
        </p:sp>
      </p:grpSp>
    </p:spTree>
  </p:cSld>
  <p:clrMapOvr>
    <a:masterClrMapping/>
  </p:clrMapOvr>
  <p:transition advTm="3234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7A11152-572F-4842-8E78-611BB57FAA04}" type="slidenum">
              <a:rPr lang="zh-CN" altLang="en-US"/>
              <a:pPr>
                <a:defRPr/>
              </a:pPr>
              <a:t>12</a:t>
            </a:fld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418455" y="609600"/>
            <a:ext cx="1590675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/>
              <a:t>165</a:t>
            </a:r>
            <a:r>
              <a:rPr lang="zh-CN" altLang="en-US" sz="2000" b="1"/>
              <a:t>配置方案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6720" y="1254125"/>
            <a:ext cx="5382895" cy="579882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 descr="南医大汉中路L型工位4.28-1"/>
          <p:cNvPicPr>
            <a:picLocks noChangeAspect="1"/>
          </p:cNvPicPr>
          <p:nvPr/>
        </p:nvPicPr>
        <p:blipFill>
          <a:blip r:embed="rId3" cstate="print"/>
          <a:srcRect l="10107" r="16162"/>
          <a:stretch>
            <a:fillRect/>
          </a:stretch>
        </p:blipFill>
        <p:spPr>
          <a:xfrm>
            <a:off x="6042025" y="4023360"/>
            <a:ext cx="3138805" cy="248666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6042025" y="1220470"/>
            <a:ext cx="3436620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200"/>
              <a:t>产品型号：工位</a:t>
            </a:r>
          </a:p>
          <a:p>
            <a:pPr algn="l"/>
            <a:r>
              <a:rPr lang="zh-CN" altLang="en-US" sz="1200"/>
              <a:t>一组L出字型六人位</a:t>
            </a:r>
          </a:p>
          <a:p>
            <a:pPr algn="l"/>
            <a:r>
              <a:rPr lang="zh-CN" altLang="en-US" sz="1200"/>
              <a:t>产品尺寸：2860*4200*1050</a:t>
            </a:r>
          </a:p>
          <a:p>
            <a:pPr algn="l"/>
            <a:r>
              <a:rPr lang="zh-CN" altLang="en-US" sz="1200"/>
              <a:t>（1400*1400/1050）</a:t>
            </a:r>
          </a:p>
          <a:p>
            <a:pPr algn="l"/>
            <a:r>
              <a:rPr lang="zh-CN" altLang="en-US" sz="1200"/>
              <a:t>凯莱橡木BS-73</a:t>
            </a:r>
          </a:p>
          <a:p>
            <a:pPr algn="l"/>
            <a:r>
              <a:rPr lang="zh-CN" altLang="en-US" sz="1200"/>
              <a:t>台面板，附台面板，抽面为凯莱橡木BS-73，其余进口暖白BS-07，屏风太空灰P987-04+绅士蓝P987-15</a:t>
            </a:r>
          </a:p>
          <a:p>
            <a:pPr algn="l"/>
            <a:r>
              <a:rPr lang="zh-CN" altLang="en-US" sz="1200"/>
              <a:t>公共侧P40屏风：太空灰P987+绅士蓝P987-15，含走线槽、挂件槽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6042025" y="3193415"/>
            <a:ext cx="343662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200"/>
              <a:t>产品型号：排头柜</a:t>
            </a:r>
          </a:p>
          <a:p>
            <a:pPr algn="l"/>
            <a:r>
              <a:rPr lang="zh-CN" altLang="en-US" sz="1200"/>
              <a:t>产品尺寸：450*600*1050</a:t>
            </a:r>
          </a:p>
          <a:p>
            <a:pPr algn="l"/>
            <a:r>
              <a:rPr lang="zh-CN" altLang="en-US" sz="1200"/>
              <a:t>凯莱橡木BS-73+太空灰P987-04</a:t>
            </a:r>
          </a:p>
          <a:p>
            <a:pPr algn="l"/>
            <a:r>
              <a:rPr lang="zh-CN" altLang="en-US" sz="1200"/>
              <a:t>内含三层层板，均分</a:t>
            </a:r>
          </a:p>
        </p:txBody>
      </p:sp>
      <p:pic>
        <p:nvPicPr>
          <p:cNvPr id="97" name="图片 96" descr="5~]T1Vwe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678670" y="1254125"/>
            <a:ext cx="2573655" cy="377063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9865360" y="4949190"/>
            <a:ext cx="219964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200"/>
              <a:t>产品型号：员工椅</a:t>
            </a:r>
          </a:p>
          <a:p>
            <a:pPr algn="l"/>
            <a:r>
              <a:rPr lang="zh-CN" altLang="en-US" sz="1200"/>
              <a:t>产品尺寸：常规</a:t>
            </a:r>
          </a:p>
          <a:p>
            <a:pPr algn="l"/>
            <a:r>
              <a:rPr lang="zh-CN" altLang="en-US" sz="1200"/>
              <a:t>全黑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9362440" y="5594350"/>
            <a:ext cx="3024505" cy="35998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1200"/>
              <a:t>座垫采用黑色优质网孔布或绒布台湾颐达面料，优质高密度、高阻燃一体成型或切割泡绵，座垫厚度50-80mm；</a:t>
            </a:r>
          </a:p>
          <a:p>
            <a:r>
              <a:rPr lang="zh-CN" altLang="en-US" sz="1200"/>
              <a:t>定型海绵，密度高于 50#以上海绵，并加蓬绵，软硬适中，回弹力为 50%，不变形。</a:t>
            </a:r>
          </a:p>
          <a:p>
            <a:r>
              <a:rPr lang="zh-CN" altLang="en-US" sz="1200"/>
              <a:t>PU升降扶手</a:t>
            </a:r>
          </a:p>
          <a:p>
            <a:r>
              <a:rPr lang="zh-CN" altLang="en-US" sz="1200"/>
              <a:t>普通底盘带原位锁定</a:t>
            </a:r>
          </a:p>
          <a:p>
            <a:r>
              <a:rPr lang="zh-CN" altLang="en-US" sz="1200"/>
              <a:t>气压棒：采用德国 SUSPA 原装气动杆或韩国三弘气杆,升降时无声响经测试可承受 250KG 压力,升降 30 万次无故障,相当于正常使用五至八年。符合ANSI/BIFMA X5.1-2002标准；升降自如，结构牢固，可上下反复三十万次无损</a:t>
            </a:r>
          </a:p>
          <a:p>
            <a:r>
              <a:rPr lang="zh-CN" altLang="en-US" sz="1200"/>
              <a:t>黑色优质高密度尼龙纤维滑轮，五星优质钢材或铝合金脚架，表面碳黑色静电粉末喷涂，五星脚在受压迫500磅下往复10万次不损坏，间隙误差在1%毫米左右，移动杂音小，耐磨性大。</a:t>
            </a:r>
          </a:p>
          <a:p>
            <a:r>
              <a:rPr lang="zh-CN" altLang="en-US" sz="1200"/>
              <a:t>可过美国BIFMA测试</a:t>
            </a:r>
          </a:p>
        </p:txBody>
      </p:sp>
      <p:pic>
        <p:nvPicPr>
          <p:cNvPr id="80" name="Picture 1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>
          <a:xfrm>
            <a:off x="6042025" y="6649085"/>
            <a:ext cx="1278255" cy="2546985"/>
          </a:xfrm>
          <a:prstGeom prst="rect">
            <a:avLst/>
          </a:prstGeom>
          <a:noFill/>
        </p:spPr>
      </p:pic>
      <p:sp>
        <p:nvSpPr>
          <p:cNvPr id="11" name="文本框 10"/>
          <p:cNvSpPr txBox="1"/>
          <p:nvPr/>
        </p:nvSpPr>
        <p:spPr>
          <a:xfrm>
            <a:off x="7320280" y="6718935"/>
            <a:ext cx="219964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200"/>
              <a:t>产品型号：铁皮柜</a:t>
            </a:r>
          </a:p>
          <a:p>
            <a:pPr algn="l"/>
            <a:r>
              <a:rPr lang="zh-CN" altLang="en-US" sz="1200"/>
              <a:t>产品尺寸：850*450*1850灰白套色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7320280" y="7477125"/>
            <a:ext cx="2042160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1200"/>
              <a:t>上开门配活动层板二层、下钢对开门内</a:t>
            </a:r>
          </a:p>
          <a:p>
            <a:r>
              <a:rPr lang="zh-CN" altLang="en-US" sz="1200"/>
              <a:t>配一层活动层板、选用0.7mm 一级冷轧钢</a:t>
            </a:r>
          </a:p>
          <a:p>
            <a:r>
              <a:rPr lang="zh-CN" altLang="en-US" sz="1200"/>
              <a:t>板、钢件表面经酸洗磷化、脱脂、水洗、表</a:t>
            </a:r>
          </a:p>
          <a:p>
            <a:r>
              <a:rPr lang="zh-CN" altLang="en-US" sz="1200"/>
              <a:t>涮等十三工位处理。静电喷涂</a:t>
            </a:r>
          </a:p>
        </p:txBody>
      </p:sp>
      <p:pic>
        <p:nvPicPr>
          <p:cNvPr id="13" name="图片 12" descr="南京医科大学汉中路平面布置图2018-2"/>
          <p:cNvPicPr>
            <a:picLocks noChangeAspect="1"/>
          </p:cNvPicPr>
          <p:nvPr/>
        </p:nvPicPr>
        <p:blipFill>
          <a:blip r:embed="rId6" cstate="print"/>
          <a:srcRect l="27962" t="70941" r="51810"/>
          <a:stretch>
            <a:fillRect/>
          </a:stretch>
        </p:blipFill>
        <p:spPr>
          <a:xfrm>
            <a:off x="534670" y="7090410"/>
            <a:ext cx="2446655" cy="2264410"/>
          </a:xfrm>
          <a:prstGeom prst="rect">
            <a:avLst/>
          </a:prstGeom>
        </p:spPr>
      </p:pic>
      <p:pic>
        <p:nvPicPr>
          <p:cNvPr id="14" name="图片 13" descr="南医大汉中路L型工位4.28-3"/>
          <p:cNvPicPr>
            <a:picLocks noChangeAspect="1"/>
          </p:cNvPicPr>
          <p:nvPr/>
        </p:nvPicPr>
        <p:blipFill>
          <a:blip r:embed="rId7" cstate="print"/>
          <a:srcRect l="25152" t="6744" r="38182" b="908"/>
          <a:stretch>
            <a:fillRect/>
          </a:stretch>
        </p:blipFill>
        <p:spPr>
          <a:xfrm>
            <a:off x="3552190" y="7128510"/>
            <a:ext cx="1490345" cy="218884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AutoShape 2"/>
          <p:cNvSpPr/>
          <p:nvPr/>
        </p:nvSpPr>
        <p:spPr>
          <a:xfrm>
            <a:off x="2266950" y="4296093"/>
            <a:ext cx="8534400" cy="1575752"/>
          </a:xfrm>
          <a:prstGeom prst="horizontalScroll">
            <a:avLst>
              <a:gd name="adj" fmla="val 12500"/>
            </a:avLst>
          </a:prstGeom>
          <a:solidFill>
            <a:srgbClr val="00CC00">
              <a:alpha val="20000"/>
            </a:srgbClr>
          </a:solidFill>
          <a:ln w="9525" cap="flat" cmpd="sng">
            <a:solidFill>
              <a:srgbClr val="00CC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lIns="65305" tIns="32653" rIns="65305" bIns="32653" anchor="ctr"/>
          <a:lstStyle/>
          <a:p>
            <a:pPr lvl="0" algn="ctr"/>
            <a:endParaRPr lang="zh-CN" altLang="en-US" sz="3360" b="1" dirty="0">
              <a:solidFill>
                <a:srgbClr val="006600"/>
              </a:solidFill>
              <a:latin typeface="仿宋_GB2312" pitchFamily="1" charset="-122"/>
              <a:ea typeface="仿宋_GB2312" pitchFamily="1" charset="-122"/>
              <a:sym typeface="Wingdings" panose="05000000000000000000" charset="0"/>
            </a:endParaRPr>
          </a:p>
          <a:p>
            <a:pPr lvl="0" algn="ctr"/>
            <a:r>
              <a:rPr lang="zh-CN" altLang="en-US" sz="3360" b="1" dirty="0">
                <a:solidFill>
                  <a:srgbClr val="006600"/>
                </a:solidFill>
                <a:latin typeface="仿宋_GB2312" pitchFamily="1" charset="-122"/>
                <a:ea typeface="仿宋_GB2312" pitchFamily="1" charset="-122"/>
                <a:sym typeface="+mn-ea"/>
              </a:rPr>
              <a:t>167综合办公室及接待室办公家具推荐方</a:t>
            </a:r>
            <a:r>
              <a:rPr lang="zh-CN" altLang="en-US" sz="3360" b="1" dirty="0">
                <a:solidFill>
                  <a:srgbClr val="006600"/>
                </a:solidFill>
                <a:latin typeface="仿宋_GB2312" pitchFamily="1" charset="-122"/>
                <a:ea typeface="仿宋_GB2312" pitchFamily="1" charset="-122"/>
                <a:sym typeface="仿宋_GB2312" pitchFamily="1" charset="-122"/>
              </a:rPr>
              <a:t>案</a:t>
            </a:r>
            <a:endParaRPr lang="zh-CN" altLang="en-US" sz="3355" b="1" dirty="0">
              <a:solidFill>
                <a:schemeClr val="bg1"/>
              </a:solidFill>
              <a:latin typeface="+mn-ea"/>
              <a:sym typeface="Wingdings" panose="05000000000000000000" charset="0"/>
            </a:endParaRPr>
          </a:p>
          <a:p>
            <a:pPr lvl="0" algn="ctr"/>
            <a:endParaRPr lang="zh-CN" altLang="en-US" sz="322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" name="Group 3"/>
          <p:cNvGrpSpPr/>
          <p:nvPr/>
        </p:nvGrpSpPr>
        <p:grpSpPr>
          <a:xfrm>
            <a:off x="5520657" y="2018665"/>
            <a:ext cx="2225740" cy="2335213"/>
            <a:chOff x="-42" y="216"/>
            <a:chExt cx="1274" cy="1471"/>
          </a:xfrm>
        </p:grpSpPr>
        <p:pic>
          <p:nvPicPr>
            <p:cNvPr id="6148" name="Picture 4" descr="circuler_1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267"/>
              <a:ext cx="1190" cy="1209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6149" name="Picture 5" descr="light_shadow"/>
            <p:cNvPicPr>
              <a:picLocks noChangeAspect="1"/>
            </p:cNvPicPr>
            <p:nvPr/>
          </p:nvPicPr>
          <p:blipFill>
            <a:blip r:embed="rId3" cstate="print">
              <a:grayscl/>
              <a:lum bright="-76001" contrast="-3999"/>
            </a:blip>
            <a:stretch>
              <a:fillRect/>
            </a:stretch>
          </p:blipFill>
          <p:spPr>
            <a:xfrm>
              <a:off x="10" y="1391"/>
              <a:ext cx="1034" cy="29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150" name="Oval 6"/>
            <p:cNvSpPr/>
            <p:nvPr/>
          </p:nvSpPr>
          <p:spPr>
            <a:xfrm>
              <a:off x="14" y="288"/>
              <a:ext cx="1178" cy="1213"/>
            </a:xfrm>
            <a:prstGeom prst="ellipse">
              <a:avLst/>
            </a:prstGeom>
            <a:gradFill rotWithShape="1">
              <a:gsLst>
                <a:gs pos="0">
                  <a:srgbClr val="001A00"/>
                </a:gs>
                <a:gs pos="50000">
                  <a:srgbClr val="006600"/>
                </a:gs>
                <a:gs pos="100000">
                  <a:srgbClr val="001A00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wrap="none" anchor="ctr"/>
            <a:lstStyle/>
            <a:p>
              <a:pPr lvl="0"/>
              <a:endParaRPr lang="zh-CN" altLang="zh-CN" sz="322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6151" name="Freeform 7"/>
            <p:cNvSpPr/>
            <p:nvPr/>
          </p:nvSpPr>
          <p:spPr>
            <a:xfrm>
              <a:off x="127" y="288"/>
              <a:ext cx="931" cy="416"/>
            </a:xfrm>
            <a:custGeom>
              <a:avLst/>
              <a:gdLst>
                <a:gd name="txL" fmla="*/ 0 w 1321"/>
                <a:gd name="txT" fmla="*/ 0 h 712"/>
                <a:gd name="txR" fmla="*/ 1321 w 1321"/>
                <a:gd name="txB" fmla="*/ 712 h 712"/>
              </a:gdLst>
              <a:ahLst/>
              <a:cxnLst>
                <a:cxn ang="0">
                  <a:pos x="321" y="47"/>
                </a:cxn>
                <a:cxn ang="0">
                  <a:pos x="325" y="51"/>
                </a:cxn>
                <a:cxn ang="0">
                  <a:pos x="326" y="56"/>
                </a:cxn>
                <a:cxn ang="0">
                  <a:pos x="324" y="60"/>
                </a:cxn>
                <a:cxn ang="0">
                  <a:pos x="321" y="64"/>
                </a:cxn>
                <a:cxn ang="0">
                  <a:pos x="314" y="67"/>
                </a:cxn>
                <a:cxn ang="0">
                  <a:pos x="305" y="70"/>
                </a:cxn>
                <a:cxn ang="0">
                  <a:pos x="295" y="73"/>
                </a:cxn>
                <a:cxn ang="0">
                  <a:pos x="283" y="75"/>
                </a:cxn>
                <a:cxn ang="0">
                  <a:pos x="270" y="78"/>
                </a:cxn>
                <a:cxn ang="0">
                  <a:pos x="254" y="79"/>
                </a:cxn>
                <a:cxn ang="0">
                  <a:pos x="239" y="81"/>
                </a:cxn>
                <a:cxn ang="0">
                  <a:pos x="221" y="82"/>
                </a:cxn>
                <a:cxn ang="0">
                  <a:pos x="203" y="82"/>
                </a:cxn>
                <a:cxn ang="0">
                  <a:pos x="196" y="83"/>
                </a:cxn>
                <a:cxn ang="0">
                  <a:pos x="117" y="83"/>
                </a:cxn>
                <a:cxn ang="0">
                  <a:pos x="117" y="83"/>
                </a:cxn>
                <a:cxn ang="0">
                  <a:pos x="101" y="82"/>
                </a:cxn>
                <a:cxn ang="0">
                  <a:pos x="86" y="82"/>
                </a:cxn>
                <a:cxn ang="0">
                  <a:pos x="71" y="81"/>
                </a:cxn>
                <a:cxn ang="0">
                  <a:pos x="58" y="80"/>
                </a:cxn>
                <a:cxn ang="0">
                  <a:pos x="46" y="79"/>
                </a:cxn>
                <a:cxn ang="0">
                  <a:pos x="35" y="77"/>
                </a:cxn>
                <a:cxn ang="0">
                  <a:pos x="25" y="75"/>
                </a:cxn>
                <a:cxn ang="0">
                  <a:pos x="16" y="74"/>
                </a:cxn>
                <a:cxn ang="0">
                  <a:pos x="9" y="71"/>
                </a:cxn>
                <a:cxn ang="0">
                  <a:pos x="4" y="68"/>
                </a:cxn>
                <a:cxn ang="0">
                  <a:pos x="1" y="64"/>
                </a:cxn>
                <a:cxn ang="0">
                  <a:pos x="0" y="61"/>
                </a:cxn>
                <a:cxn ang="0">
                  <a:pos x="0" y="61"/>
                </a:cxn>
                <a:cxn ang="0">
                  <a:pos x="1" y="57"/>
                </a:cxn>
                <a:cxn ang="0">
                  <a:pos x="4" y="52"/>
                </a:cxn>
                <a:cxn ang="0">
                  <a:pos x="13" y="43"/>
                </a:cxn>
                <a:cxn ang="0">
                  <a:pos x="23" y="35"/>
                </a:cxn>
                <a:cxn ang="0">
                  <a:pos x="36" y="27"/>
                </a:cxn>
                <a:cxn ang="0">
                  <a:pos x="50" y="20"/>
                </a:cxn>
                <a:cxn ang="0">
                  <a:pos x="66" y="15"/>
                </a:cxn>
                <a:cxn ang="0">
                  <a:pos x="84" y="9"/>
                </a:cxn>
                <a:cxn ang="0">
                  <a:pos x="102" y="5"/>
                </a:cxn>
                <a:cxn ang="0">
                  <a:pos x="123" y="2"/>
                </a:cxn>
                <a:cxn ang="0">
                  <a:pos x="143" y="1"/>
                </a:cxn>
                <a:cxn ang="0">
                  <a:pos x="164" y="0"/>
                </a:cxn>
                <a:cxn ang="0">
                  <a:pos x="164" y="0"/>
                </a:cxn>
                <a:cxn ang="0">
                  <a:pos x="187" y="1"/>
                </a:cxn>
                <a:cxn ang="0">
                  <a:pos x="209" y="3"/>
                </a:cxn>
                <a:cxn ang="0">
                  <a:pos x="230" y="6"/>
                </a:cxn>
                <a:cxn ang="0">
                  <a:pos x="249" y="11"/>
                </a:cxn>
                <a:cxn ang="0">
                  <a:pos x="267" y="16"/>
                </a:cxn>
                <a:cxn ang="0">
                  <a:pos x="283" y="23"/>
                </a:cxn>
                <a:cxn ang="0">
                  <a:pos x="298" y="30"/>
                </a:cxn>
                <a:cxn ang="0">
                  <a:pos x="310" y="38"/>
                </a:cxn>
                <a:cxn ang="0">
                  <a:pos x="321" y="47"/>
                </a:cxn>
                <a:cxn ang="0">
                  <a:pos x="321" y="47"/>
                </a:cxn>
              </a:cxnLst>
              <a:rect l="txL" t="txT" r="txR" b="txB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>
                    <a:alpha val="100000"/>
                  </a:srgbClr>
                </a:gs>
                <a:gs pos="100000">
                  <a:srgbClr val="009900">
                    <a:alpha val="100000"/>
                  </a:srgbClr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 sz="3220"/>
            </a:p>
          </p:txBody>
        </p:sp>
        <p:grpSp>
          <p:nvGrpSpPr>
            <p:cNvPr id="3" name="Group 8"/>
            <p:cNvGrpSpPr/>
            <p:nvPr/>
          </p:nvGrpSpPr>
          <p:grpSpPr>
            <a:xfrm rot="-1297425" flipH="1" flipV="1">
              <a:off x="34" y="1290"/>
              <a:ext cx="1098" cy="270"/>
              <a:chOff x="0" y="0"/>
              <a:chExt cx="893" cy="246"/>
            </a:xfrm>
          </p:grpSpPr>
          <p:grpSp>
            <p:nvGrpSpPr>
              <p:cNvPr id="4" name="Group 9"/>
              <p:cNvGrpSpPr/>
              <p:nvPr/>
            </p:nvGrpSpPr>
            <p:grpSpPr>
              <a:xfrm>
                <a:off x="0" y="0"/>
                <a:ext cx="743" cy="185"/>
                <a:chOff x="0" y="0"/>
                <a:chExt cx="1118" cy="279"/>
              </a:xfrm>
            </p:grpSpPr>
            <p:sp>
              <p:nvSpPr>
                <p:cNvPr id="6160" name="AutoShape 10"/>
                <p:cNvSpPr/>
                <p:nvPr/>
              </p:nvSpPr>
              <p:spPr>
                <a:xfrm rot="5263130">
                  <a:off x="289" y="-294"/>
                  <a:ext cx="227" cy="816"/>
                </a:xfrm>
                <a:prstGeom prst="moon">
                  <a:avLst>
                    <a:gd name="adj" fmla="val 49769"/>
                  </a:avLst>
                </a:prstGeom>
                <a:solidFill>
                  <a:srgbClr val="5F5F5F">
                    <a:alpha val="3137"/>
                  </a:srgbClr>
                </a:solidFill>
                <a:ln w="9525">
                  <a:noFill/>
                </a:ln>
              </p:spPr>
              <p:txBody>
                <a:bodyPr wrap="none" anchor="ctr"/>
                <a:lstStyle/>
                <a:p>
                  <a:pPr lvl="0"/>
                  <a:endParaRPr lang="zh-CN" altLang="zh-CN" sz="3220" dirty="0">
                    <a:solidFill>
                      <a:srgbClr val="000000"/>
                    </a:solidFill>
                    <a:latin typeface="Arial" panose="020B0604020202020204" pitchFamily="34" charset="0"/>
                    <a:ea typeface="宋体" panose="02010600030101010101" pitchFamily="2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161" name="AutoShape 11"/>
                <p:cNvSpPr/>
                <p:nvPr/>
              </p:nvSpPr>
              <p:spPr>
                <a:xfrm rot="6078281">
                  <a:off x="425" y="-294"/>
                  <a:ext cx="227" cy="816"/>
                </a:xfrm>
                <a:prstGeom prst="moon">
                  <a:avLst>
                    <a:gd name="adj" fmla="val 49769"/>
                  </a:avLst>
                </a:prstGeom>
                <a:solidFill>
                  <a:srgbClr val="5F5F5F">
                    <a:alpha val="3137"/>
                  </a:srgbClr>
                </a:solidFill>
                <a:ln w="9525">
                  <a:noFill/>
                </a:ln>
              </p:spPr>
              <p:txBody>
                <a:bodyPr wrap="none" anchor="ctr"/>
                <a:lstStyle/>
                <a:p>
                  <a:pPr lvl="0"/>
                  <a:endParaRPr lang="zh-CN" altLang="zh-CN" sz="3220" dirty="0">
                    <a:solidFill>
                      <a:srgbClr val="000000"/>
                    </a:solidFill>
                    <a:latin typeface="Arial" panose="020B0604020202020204" pitchFamily="34" charset="0"/>
                    <a:ea typeface="宋体" panose="02010600030101010101" pitchFamily="2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162" name="AutoShape 12"/>
                <p:cNvSpPr/>
                <p:nvPr/>
              </p:nvSpPr>
              <p:spPr>
                <a:xfrm rot="6373927">
                  <a:off x="501" y="-272"/>
                  <a:ext cx="227" cy="816"/>
                </a:xfrm>
                <a:prstGeom prst="moon">
                  <a:avLst>
                    <a:gd name="adj" fmla="val 49769"/>
                  </a:avLst>
                </a:prstGeom>
                <a:solidFill>
                  <a:srgbClr val="5F5F5F">
                    <a:alpha val="3137"/>
                  </a:srgbClr>
                </a:solidFill>
                <a:ln w="9525">
                  <a:noFill/>
                </a:ln>
              </p:spPr>
              <p:txBody>
                <a:bodyPr wrap="none" anchor="ctr"/>
                <a:lstStyle/>
                <a:p>
                  <a:pPr lvl="0"/>
                  <a:endParaRPr lang="zh-CN" altLang="zh-CN" sz="3220" dirty="0">
                    <a:solidFill>
                      <a:srgbClr val="000000"/>
                    </a:solidFill>
                    <a:latin typeface="Arial" panose="020B0604020202020204" pitchFamily="34" charset="0"/>
                    <a:ea typeface="宋体" panose="02010600030101010101" pitchFamily="2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163" name="AutoShape 13"/>
                <p:cNvSpPr/>
                <p:nvPr/>
              </p:nvSpPr>
              <p:spPr>
                <a:xfrm rot="6906313">
                  <a:off x="591" y="-242"/>
                  <a:ext cx="227" cy="816"/>
                </a:xfrm>
                <a:prstGeom prst="moon">
                  <a:avLst>
                    <a:gd name="adj" fmla="val 49769"/>
                  </a:avLst>
                </a:prstGeom>
                <a:solidFill>
                  <a:srgbClr val="5F5F5F">
                    <a:alpha val="3137"/>
                  </a:srgbClr>
                </a:solidFill>
                <a:ln w="9525">
                  <a:noFill/>
                </a:ln>
              </p:spPr>
              <p:txBody>
                <a:bodyPr wrap="none" anchor="ctr"/>
                <a:lstStyle/>
                <a:p>
                  <a:pPr lvl="0"/>
                  <a:endParaRPr lang="zh-CN" altLang="zh-CN" sz="3220" dirty="0">
                    <a:solidFill>
                      <a:srgbClr val="000000"/>
                    </a:solidFill>
                    <a:latin typeface="Arial" panose="020B0604020202020204" pitchFamily="34" charset="0"/>
                    <a:ea typeface="宋体" panose="02010600030101010101" pitchFamily="2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5" name="Group 14"/>
              <p:cNvGrpSpPr/>
              <p:nvPr/>
            </p:nvGrpSpPr>
            <p:grpSpPr>
              <a:xfrm rot="1353540">
                <a:off x="150" y="60"/>
                <a:ext cx="743" cy="186"/>
                <a:chOff x="0" y="0"/>
                <a:chExt cx="1118" cy="279"/>
              </a:xfrm>
            </p:grpSpPr>
            <p:sp>
              <p:nvSpPr>
                <p:cNvPr id="6156" name="AutoShape 15"/>
                <p:cNvSpPr/>
                <p:nvPr/>
              </p:nvSpPr>
              <p:spPr>
                <a:xfrm rot="5263130">
                  <a:off x="289" y="-294"/>
                  <a:ext cx="227" cy="816"/>
                </a:xfrm>
                <a:prstGeom prst="moon">
                  <a:avLst>
                    <a:gd name="adj" fmla="val 49769"/>
                  </a:avLst>
                </a:prstGeom>
                <a:solidFill>
                  <a:srgbClr val="5F5F5F">
                    <a:alpha val="3137"/>
                  </a:srgbClr>
                </a:solidFill>
                <a:ln w="9525">
                  <a:noFill/>
                </a:ln>
              </p:spPr>
              <p:txBody>
                <a:bodyPr wrap="none" anchor="ctr"/>
                <a:lstStyle/>
                <a:p>
                  <a:pPr lvl="0"/>
                  <a:endParaRPr lang="zh-CN" altLang="zh-CN" sz="3220" dirty="0">
                    <a:solidFill>
                      <a:srgbClr val="000000"/>
                    </a:solidFill>
                    <a:latin typeface="Arial" panose="020B0604020202020204" pitchFamily="34" charset="0"/>
                    <a:ea typeface="宋体" panose="02010600030101010101" pitchFamily="2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157" name="AutoShape 16"/>
                <p:cNvSpPr/>
                <p:nvPr/>
              </p:nvSpPr>
              <p:spPr>
                <a:xfrm rot="6078281">
                  <a:off x="425" y="-294"/>
                  <a:ext cx="227" cy="816"/>
                </a:xfrm>
                <a:prstGeom prst="moon">
                  <a:avLst>
                    <a:gd name="adj" fmla="val 49769"/>
                  </a:avLst>
                </a:prstGeom>
                <a:solidFill>
                  <a:srgbClr val="5F5F5F">
                    <a:alpha val="3137"/>
                  </a:srgbClr>
                </a:solidFill>
                <a:ln w="9525">
                  <a:noFill/>
                </a:ln>
              </p:spPr>
              <p:txBody>
                <a:bodyPr wrap="none" anchor="ctr"/>
                <a:lstStyle/>
                <a:p>
                  <a:pPr lvl="0"/>
                  <a:endParaRPr lang="zh-CN" altLang="zh-CN" sz="3220" dirty="0">
                    <a:solidFill>
                      <a:srgbClr val="000000"/>
                    </a:solidFill>
                    <a:latin typeface="Arial" panose="020B0604020202020204" pitchFamily="34" charset="0"/>
                    <a:ea typeface="宋体" panose="02010600030101010101" pitchFamily="2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158" name="AutoShape 17"/>
                <p:cNvSpPr/>
                <p:nvPr/>
              </p:nvSpPr>
              <p:spPr>
                <a:xfrm rot="6373927">
                  <a:off x="501" y="-272"/>
                  <a:ext cx="227" cy="816"/>
                </a:xfrm>
                <a:prstGeom prst="moon">
                  <a:avLst>
                    <a:gd name="adj" fmla="val 49769"/>
                  </a:avLst>
                </a:prstGeom>
                <a:solidFill>
                  <a:srgbClr val="5F5F5F">
                    <a:alpha val="3137"/>
                  </a:srgbClr>
                </a:solidFill>
                <a:ln w="9525">
                  <a:noFill/>
                </a:ln>
              </p:spPr>
              <p:txBody>
                <a:bodyPr wrap="none" anchor="ctr"/>
                <a:lstStyle/>
                <a:p>
                  <a:pPr lvl="0"/>
                  <a:endParaRPr lang="zh-CN" altLang="zh-CN" sz="3220" dirty="0">
                    <a:solidFill>
                      <a:srgbClr val="000000"/>
                    </a:solidFill>
                    <a:latin typeface="Arial" panose="020B0604020202020204" pitchFamily="34" charset="0"/>
                    <a:ea typeface="宋体" panose="02010600030101010101" pitchFamily="2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159" name="AutoShape 18"/>
                <p:cNvSpPr/>
                <p:nvPr/>
              </p:nvSpPr>
              <p:spPr>
                <a:xfrm rot="6906313">
                  <a:off x="591" y="-242"/>
                  <a:ext cx="227" cy="816"/>
                </a:xfrm>
                <a:prstGeom prst="moon">
                  <a:avLst>
                    <a:gd name="adj" fmla="val 49769"/>
                  </a:avLst>
                </a:prstGeom>
                <a:solidFill>
                  <a:srgbClr val="5F5F5F">
                    <a:alpha val="3137"/>
                  </a:srgbClr>
                </a:solidFill>
                <a:ln w="9525">
                  <a:noFill/>
                </a:ln>
              </p:spPr>
              <p:txBody>
                <a:bodyPr wrap="none" anchor="ctr"/>
                <a:lstStyle/>
                <a:p>
                  <a:pPr lvl="0"/>
                  <a:endParaRPr lang="zh-CN" altLang="zh-CN" sz="3220" dirty="0">
                    <a:solidFill>
                      <a:srgbClr val="000000"/>
                    </a:solidFill>
                    <a:latin typeface="Arial" panose="020B0604020202020204" pitchFamily="34" charset="0"/>
                    <a:ea typeface="宋体" panose="02010600030101010101" pitchFamily="2" charset="-122"/>
                    <a:sym typeface="Arial" panose="020B0604020202020204" pitchFamily="34" charset="0"/>
                  </a:endParaRPr>
                </a:p>
              </p:txBody>
            </p:sp>
          </p:grpSp>
        </p:grpSp>
        <p:sp>
          <p:nvSpPr>
            <p:cNvPr id="6153" name="Rectangle 19"/>
            <p:cNvSpPr/>
            <p:nvPr/>
          </p:nvSpPr>
          <p:spPr>
            <a:xfrm>
              <a:off x="-42" y="216"/>
              <a:ext cx="1274" cy="10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87193" tIns="43597" rIns="87193" bIns="43597" anchor="ctr">
              <a:spAutoFit/>
            </a:bodyPr>
            <a:lstStyle/>
            <a:p>
              <a:pPr lvl="0" algn="ctr"/>
              <a:r>
                <a:rPr lang="en-US" altLang="zh-CN" sz="10640" b="1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sym typeface="华文细黑" panose="02010600040101010101" pitchFamily="2" charset="-122"/>
                </a:rPr>
                <a:t>2.4</a:t>
              </a:r>
            </a:p>
          </p:txBody>
        </p:sp>
      </p:grpSp>
    </p:spTree>
  </p:cSld>
  <p:clrMapOvr>
    <a:masterClrMapping/>
  </p:clrMapOvr>
  <p:transition advTm="3234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7A11152-572F-4842-8E78-611BB57FAA04}" type="slidenum">
              <a:rPr lang="zh-CN" altLang="en-US"/>
              <a:pPr>
                <a:defRPr/>
              </a:pPr>
              <a:t>14</a:t>
            </a:fld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267325" y="609600"/>
            <a:ext cx="1590675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/>
              <a:t>167</a:t>
            </a:r>
            <a:r>
              <a:rPr lang="zh-CN" altLang="en-US" sz="2000" b="1"/>
              <a:t>配置方案</a:t>
            </a:r>
          </a:p>
        </p:txBody>
      </p:sp>
      <p:pic>
        <p:nvPicPr>
          <p:cNvPr id="101" name="图片 100" descr="Trend特伦德-(18)"/>
          <p:cNvPicPr>
            <a:picLocks noChangeAspect="1"/>
          </p:cNvPicPr>
          <p:nvPr/>
        </p:nvPicPr>
        <p:blipFill>
          <a:blip r:embed="rId2" cstate="print"/>
          <a:srcRect l="12273" t="46563" r="9545" b="9756"/>
          <a:stretch>
            <a:fillRect/>
          </a:stretch>
        </p:blipFill>
        <p:spPr>
          <a:xfrm>
            <a:off x="495935" y="1301750"/>
            <a:ext cx="8858885" cy="3436620"/>
          </a:xfrm>
          <a:prstGeom prst="rect">
            <a:avLst/>
          </a:prstGeom>
        </p:spPr>
      </p:pic>
      <p:pic>
        <p:nvPicPr>
          <p:cNvPr id="76" name="图片 75" descr="KV-B02E"/>
          <p:cNvPicPr>
            <a:picLocks noChangeAspect="1"/>
          </p:cNvPicPr>
          <p:nvPr/>
        </p:nvPicPr>
        <p:blipFill>
          <a:blip r:embed="rId3" cstate="print"/>
          <a:srcRect l="4845" t="1643" r="4333" b="11211"/>
          <a:stretch>
            <a:fillRect/>
          </a:stretch>
        </p:blipFill>
        <p:spPr>
          <a:xfrm>
            <a:off x="3912870" y="4868545"/>
            <a:ext cx="2287905" cy="297815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495935" y="4868545"/>
            <a:ext cx="305308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400"/>
              <a:t>产品型号：休闲桌</a:t>
            </a:r>
          </a:p>
          <a:p>
            <a:pPr algn="l"/>
            <a:r>
              <a:rPr lang="zh-CN" altLang="en-US" sz="1400"/>
              <a:t>TRD-MTA-2411</a:t>
            </a:r>
          </a:p>
          <a:p>
            <a:pPr algn="l"/>
            <a:r>
              <a:rPr lang="zh-CN" altLang="en-US" sz="1400"/>
              <a:t>产品尺寸：2000*1000*750</a:t>
            </a:r>
          </a:p>
          <a:p>
            <a:pPr algn="l"/>
            <a:r>
              <a:rPr lang="zh-CN" altLang="en-US" sz="1400"/>
              <a:t>台面凯莱橡木BS-73，白色钢架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9566275" y="2169795"/>
            <a:ext cx="2978785" cy="52622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1200"/>
              <a:t>1、面材：台面厚度25mm，采用吉林“露水河”或同级品牌E1级环保三聚氰胺板，表面热压处理，耐高温、耐腐蚀、无色差、还原度高，甲醛含量≤1.5mg/L。</a:t>
            </a:r>
          </a:p>
          <a:p>
            <a:r>
              <a:rPr lang="zh-CN" altLang="en-US" sz="1200"/>
              <a:t>2、封边带：采用“欧德雅”2mm优质厚PVC封边带。弹性好，耐撞击，达到国标环保要求，其他隐藏部位全部做封闭处理，封边严密、平整、无脱胶、表面无胶渍。使用德国知名品牌 “汉高”与“胶王”热熔胶，品质优异，保证贴合及封边牢固，经得起寒冷及高温气候考验，胶水中有毒害物质的含量远低于国家标准。</a:t>
            </a:r>
          </a:p>
          <a:p>
            <a:r>
              <a:rPr lang="zh-CN" altLang="en-US" sz="1200"/>
              <a:t>3、基材：采用E1“亚创”优质环保型人造板，甲醛含量≤1.5mg/L。</a:t>
            </a:r>
          </a:p>
          <a:p>
            <a:r>
              <a:rPr lang="zh-CN" altLang="en-US" sz="1200"/>
              <a:t>4、脚架：采用宝钢优质钢材，1.5cm管壁厚，电镀银灰、PU硬塑板耐高温，不变色隔热处理。可防氧化、防碎，经过HD测试永不变形。</a:t>
            </a:r>
          </a:p>
          <a:p>
            <a:r>
              <a:rPr lang="zh-CN" altLang="en-US" sz="1200"/>
              <a:t>5.偏心件、连接五金件：采用进口 德国进口“BMB”、“海蒂诗”或同等品牌偏心件、连接五金金属拉手，表面镀层平整光滑，厚度均匀一致，光泽柔和，无镀层烧焦、脱皮或无镀层等缺陷，达QB/T1241标准。</a:t>
            </a:r>
          </a:p>
          <a:p>
            <a:r>
              <a:rPr lang="zh-CN" altLang="en-US" sz="1200"/>
              <a:t>6、功能特点：1）可按色板选择不同的色彩、纹路； 2）按不同的用途选择不同的厚度；3) 具有防水、防烫、防污、防酸、防碱的特点。 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912870" y="7960995"/>
            <a:ext cx="30530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400"/>
              <a:t>产品型号：休闲椅</a:t>
            </a:r>
          </a:p>
          <a:p>
            <a:pPr algn="l"/>
            <a:r>
              <a:rPr lang="zh-CN" altLang="en-US" sz="1400"/>
              <a:t>产品尺寸：常规黑色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3912870" y="8481695"/>
            <a:ext cx="267779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1200"/>
              <a:t>颐达0A专业办公网布饰面，双层尼龙网布，壁管2.0，五层以上电镀拆装椅架，经过酸化硫化处理。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7092315" y="7960995"/>
            <a:ext cx="2558415" cy="1168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400"/>
              <a:t>产品型号：茶水柜</a:t>
            </a:r>
          </a:p>
          <a:p>
            <a:pPr algn="l"/>
            <a:r>
              <a:rPr lang="zh-CN" altLang="en-US" sz="1400"/>
              <a:t>产品尺寸：</a:t>
            </a:r>
            <a:r>
              <a:rPr lang="en-US" altLang="zh-CN" sz="1400"/>
              <a:t>6</a:t>
            </a:r>
            <a:r>
              <a:rPr lang="zh-CN" altLang="en-US" sz="1400"/>
              <a:t>00*400*850</a:t>
            </a:r>
          </a:p>
          <a:p>
            <a:pPr algn="l"/>
            <a:r>
              <a:rPr lang="zh-CN" altLang="en-US" sz="1400"/>
              <a:t>改色</a:t>
            </a:r>
          </a:p>
          <a:p>
            <a:pPr algn="l"/>
            <a:r>
              <a:rPr lang="zh-CN" altLang="en-US" sz="1400"/>
              <a:t>凯莱橡木BS-73：顶板、抽面</a:t>
            </a:r>
          </a:p>
          <a:p>
            <a:pPr algn="l"/>
            <a:r>
              <a:rPr lang="zh-CN" altLang="en-US" sz="1400"/>
              <a:t>深铁灰：侧板、背板和柜门</a:t>
            </a:r>
          </a:p>
        </p:txBody>
      </p:sp>
      <p:pic>
        <p:nvPicPr>
          <p:cNvPr id="3" name="图片 2" descr="5.7-1"/>
          <p:cNvPicPr>
            <a:picLocks noChangeAspect="1"/>
          </p:cNvPicPr>
          <p:nvPr/>
        </p:nvPicPr>
        <p:blipFill>
          <a:blip r:embed="rId4" cstate="print"/>
          <a:srcRect l="25000" t="4252" r="23485" b="1906"/>
          <a:stretch>
            <a:fillRect/>
          </a:stretch>
        </p:blipFill>
        <p:spPr>
          <a:xfrm>
            <a:off x="6806565" y="4868545"/>
            <a:ext cx="2548255" cy="2998470"/>
          </a:xfrm>
          <a:prstGeom prst="rect">
            <a:avLst/>
          </a:prstGeom>
        </p:spPr>
      </p:pic>
      <p:pic>
        <p:nvPicPr>
          <p:cNvPr id="12" name="图片 11" descr="南京医科大学2号楼电气施工图2018.5.8-一层-1-Model"/>
          <p:cNvPicPr>
            <a:picLocks noChangeAspect="1"/>
          </p:cNvPicPr>
          <p:nvPr/>
        </p:nvPicPr>
        <p:blipFill>
          <a:blip r:embed="rId5" cstate="print"/>
          <a:srcRect l="61053" t="58170" r="23391" b="23883"/>
          <a:stretch>
            <a:fillRect/>
          </a:stretch>
        </p:blipFill>
        <p:spPr>
          <a:xfrm>
            <a:off x="495935" y="6309360"/>
            <a:ext cx="3052445" cy="2817495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>
          <a:xfrm>
            <a:off x="3169285" y="9144000"/>
            <a:ext cx="3613150" cy="328613"/>
          </a:xfrm>
        </p:spPr>
        <p:txBody>
          <a:bodyPr/>
          <a:lstStyle/>
          <a:p>
            <a:pPr>
              <a:defRPr/>
            </a:pPr>
            <a:fld id="{97A11152-572F-4842-8E78-611BB57FAA04}" type="slidenum">
              <a:rPr lang="zh-CN" altLang="en-US"/>
              <a:pPr>
                <a:defRPr/>
              </a:pPr>
              <a:t>15</a:t>
            </a:fld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360670" y="621665"/>
            <a:ext cx="1590675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/>
              <a:t>167</a:t>
            </a:r>
            <a:r>
              <a:rPr lang="zh-CN" altLang="en-US" sz="2000" b="1"/>
              <a:t>配置方案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6163945" y="7780020"/>
            <a:ext cx="219964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200"/>
              <a:t>产品型号：铁皮柜</a:t>
            </a:r>
          </a:p>
          <a:p>
            <a:pPr algn="l"/>
            <a:r>
              <a:rPr lang="zh-CN" altLang="en-US" sz="1200"/>
              <a:t>产品尺寸：850*450*1850灰白套色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6163945" y="8349615"/>
            <a:ext cx="3577590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1000"/>
              <a:t>上开门配活动层板二层、下钢对开门内</a:t>
            </a:r>
          </a:p>
          <a:p>
            <a:r>
              <a:rPr lang="zh-CN" altLang="en-US" sz="1000"/>
              <a:t>配一层活动层板、选用0.7mm 一级冷轧钢</a:t>
            </a:r>
          </a:p>
          <a:p>
            <a:r>
              <a:rPr lang="zh-CN" altLang="en-US" sz="1000"/>
              <a:t>板、钢件表面经酸洗磷化、脱脂、水洗、表</a:t>
            </a:r>
          </a:p>
          <a:p>
            <a:r>
              <a:rPr lang="zh-CN" altLang="en-US" sz="1000"/>
              <a:t>涮等十三工位处理。静电喷涂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9014460" y="7780020"/>
            <a:ext cx="219964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200"/>
              <a:t>产品型号：书柜</a:t>
            </a:r>
          </a:p>
          <a:p>
            <a:pPr algn="l"/>
            <a:r>
              <a:rPr lang="zh-CN" altLang="en-US" sz="1200"/>
              <a:t>产品尺寸：850*390*1850灰白套色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9014460" y="8349615"/>
            <a:ext cx="3577590" cy="8604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1000"/>
              <a:t>上玻璃开门配活动层板二层、下钢对开门内配一层活动层板、采用3mm 浮法玻璃、</a:t>
            </a:r>
          </a:p>
          <a:p>
            <a:r>
              <a:rPr lang="zh-CN" altLang="en-US" sz="1000"/>
              <a:t>选用0.7mm 一级冷轧钢板、钢件表面经酸洗磷化、脱脂、水洗、表涮等十三工位处理。</a:t>
            </a:r>
          </a:p>
          <a:p>
            <a:r>
              <a:rPr lang="zh-CN" altLang="en-US" sz="1000"/>
              <a:t>静电喷涂</a:t>
            </a:r>
          </a:p>
        </p:txBody>
      </p:sp>
      <p:pic>
        <p:nvPicPr>
          <p:cNvPr id="97" name="图片 96" descr="5~]T1Vwe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597015" y="1299210"/>
            <a:ext cx="2710815" cy="3973195"/>
          </a:xfrm>
          <a:prstGeom prst="rect">
            <a:avLst/>
          </a:prstGeom>
        </p:spPr>
      </p:pic>
      <p:sp>
        <p:nvSpPr>
          <p:cNvPr id="24" name="文本框 23"/>
          <p:cNvSpPr txBox="1"/>
          <p:nvPr/>
        </p:nvSpPr>
        <p:spPr>
          <a:xfrm>
            <a:off x="9757410" y="1692275"/>
            <a:ext cx="20923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400"/>
              <a:t>产品型号：员工椅</a:t>
            </a:r>
          </a:p>
          <a:p>
            <a:pPr algn="l"/>
            <a:r>
              <a:rPr lang="zh-CN" altLang="en-US" sz="1400"/>
              <a:t>产品尺寸：常规全黑</a:t>
            </a:r>
          </a:p>
        </p:txBody>
      </p:sp>
      <p:pic>
        <p:nvPicPr>
          <p:cNvPr id="6" name="图片 5" descr="Quiet库艾特 (12)"/>
          <p:cNvPicPr>
            <a:picLocks noChangeAspect="1"/>
          </p:cNvPicPr>
          <p:nvPr/>
        </p:nvPicPr>
        <p:blipFill>
          <a:blip r:embed="rId3" cstate="print"/>
          <a:srcRect l="13496" t="40926" r="61122" b="31228"/>
          <a:stretch>
            <a:fillRect/>
          </a:stretch>
        </p:blipFill>
        <p:spPr>
          <a:xfrm>
            <a:off x="6985" y="1299210"/>
            <a:ext cx="6156960" cy="461708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576070" y="5612130"/>
            <a:ext cx="280987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200"/>
              <a:t>产品型号：工作位三张单人位</a:t>
            </a:r>
          </a:p>
          <a:p>
            <a:pPr algn="l"/>
            <a:r>
              <a:rPr lang="zh-CN" altLang="en-US" sz="1200"/>
              <a:t>产品尺寸：1560*1590*1050/750台面板，附台面板，抽面为凯莱橡木BS-73，其余进口暖白BS-07</a:t>
            </a:r>
          </a:p>
          <a:p>
            <a:pPr algn="l"/>
            <a:r>
              <a:rPr lang="zh-CN" altLang="en-US" sz="1200"/>
              <a:t>P60屏风太空灰P987-04+绅士蓝P987-15</a:t>
            </a:r>
          </a:p>
          <a:p>
            <a:pPr algn="l"/>
            <a:r>
              <a:rPr lang="zh-CN" altLang="en-US" sz="1200"/>
              <a:t>含走线槽、挂件槽</a:t>
            </a:r>
          </a:p>
        </p:txBody>
      </p:sp>
      <p:pic>
        <p:nvPicPr>
          <p:cNvPr id="8" name="Picture 1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>
            <a:off x="6659245" y="5370195"/>
            <a:ext cx="1209040" cy="2409190"/>
          </a:xfrm>
          <a:prstGeom prst="rect">
            <a:avLst/>
          </a:prstGeom>
          <a:noFill/>
        </p:spPr>
      </p:pic>
      <p:pic>
        <p:nvPicPr>
          <p:cNvPr id="10" name="Picture 1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>
          <a:xfrm>
            <a:off x="9467215" y="5385435"/>
            <a:ext cx="1202690" cy="2378075"/>
          </a:xfrm>
          <a:prstGeom prst="rect">
            <a:avLst/>
          </a:prstGeom>
          <a:noFill/>
        </p:spPr>
      </p:pic>
      <p:sp>
        <p:nvSpPr>
          <p:cNvPr id="13" name="文本框 12"/>
          <p:cNvSpPr txBox="1"/>
          <p:nvPr/>
        </p:nvSpPr>
        <p:spPr>
          <a:xfrm>
            <a:off x="294005" y="6811010"/>
            <a:ext cx="5374640" cy="22453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1000"/>
              <a:t>1、面材：台面厚度25mm，采用吉林“露水河”或同级品牌E1级环保三聚氰胺板，表面热压处理，耐高温、耐腐蚀、无色差、还原度高，甲醛含量≤1.5mg/L。</a:t>
            </a:r>
          </a:p>
          <a:p>
            <a:r>
              <a:rPr lang="zh-CN" altLang="en-US" sz="1000"/>
              <a:t>2、封边带：采用“欧德雅”2mm优质厚PVC封边带。弹性好，耐撞击，达到国标环保要求，其他隐藏部位全部做封闭处理，封边严密、平整、无脱胶、表面无胶渍。使用德国知名品牌 “汉高”与“胶王”热熔胶，品质优异，保证贴合及封边牢固，经得起寒冷及高温气候考验，胶水中有毒害物质的含量远低于国家标准。</a:t>
            </a:r>
          </a:p>
          <a:p>
            <a:r>
              <a:rPr lang="zh-CN" altLang="en-US" sz="1000"/>
              <a:t>3、基材：采用E1“亚创”优质环保型人造板，甲醛含量≤1.5mg/L。</a:t>
            </a:r>
          </a:p>
          <a:p>
            <a:r>
              <a:rPr lang="zh-CN" altLang="en-US" sz="1000"/>
              <a:t>4、脚架：采用宝钢优质钢材，1.5cm管壁厚，电镀银灰、PU硬塑板耐高温，不变色隔热处理。可防氧化、防碎，经过HD测试永不变形。</a:t>
            </a:r>
          </a:p>
          <a:p>
            <a:r>
              <a:rPr lang="zh-CN" altLang="en-US" sz="1000"/>
              <a:t>5.偏心件、连接五金件：采用进口 德国进口“BMB”、“海蒂诗”或同等品牌偏心件、连接五金金属拉手，表面镀层平整光滑，厚度均匀一致，光泽柔和，无镀层烧焦、脱皮或无镀层等缺陷，达QB/T1241标准。</a:t>
            </a:r>
          </a:p>
          <a:p>
            <a:r>
              <a:rPr lang="zh-CN" altLang="en-US" sz="1000"/>
              <a:t>6、功能特点：1）可按色板选择不同的色彩、纹路； 2）按不同的用途选择不同的厚度；3) 具有防水、防烫、防污、防酸、防碱的特点。 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9467215" y="2369820"/>
            <a:ext cx="3024505" cy="27070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1000"/>
              <a:t>座垫采用黑色优质网孔布或绒布台湾颐达面料，优质高密度、高阻燃一体成型或切割泡绵，座垫厚度50-80mm；</a:t>
            </a:r>
          </a:p>
          <a:p>
            <a:r>
              <a:rPr lang="zh-CN" altLang="en-US" sz="1000"/>
              <a:t>定型海绵，密度高于 50#以上海绵，并加蓬绵，软硬适中，回弹力为 50%，不变形。</a:t>
            </a:r>
          </a:p>
          <a:p>
            <a:r>
              <a:rPr lang="zh-CN" altLang="en-US" sz="1000"/>
              <a:t>PU升降扶手</a:t>
            </a:r>
          </a:p>
          <a:p>
            <a:r>
              <a:rPr lang="zh-CN" altLang="en-US" sz="1000"/>
              <a:t>普通底盘带原位锁定</a:t>
            </a:r>
          </a:p>
          <a:p>
            <a:r>
              <a:rPr lang="zh-CN" altLang="en-US" sz="1000"/>
              <a:t>气压棒：采用德国 SUSPA 原装气动杆或韩国三弘气杆,升降时无声响经测试可承受 250KG 压力,升降 30 万次无故障,相当于正常使用五至八年。符合ANSI/BIFMA X5.1-2002标准；升降自如，结构牢固，可上下反复三十万次无损</a:t>
            </a:r>
          </a:p>
          <a:p>
            <a:r>
              <a:rPr lang="zh-CN" altLang="en-US" sz="1000"/>
              <a:t>黑色优质高密度尼龙纤维滑轮，五星优质钢材或铝合金脚架，表面碳黑色静电粉末喷涂，五星脚在受压迫500磅下往复10万次不损坏，间隙误差在1%毫米左右，移动杂音小，耐磨性大。</a:t>
            </a:r>
          </a:p>
          <a:p>
            <a:r>
              <a:rPr lang="zh-CN" altLang="en-US" sz="1000"/>
              <a:t>可过美国BIFMA测试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7A11152-572F-4842-8E78-611BB57FAA04}" type="slidenum">
              <a:rPr lang="zh-CN" altLang="en-US"/>
              <a:pPr>
                <a:defRPr/>
              </a:pPr>
              <a:t>16</a:t>
            </a:fld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367020" y="645160"/>
            <a:ext cx="1590675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/>
              <a:t>167</a:t>
            </a:r>
            <a:r>
              <a:rPr lang="zh-CN" altLang="en-US" sz="2000" b="1"/>
              <a:t>配置方案</a:t>
            </a:r>
          </a:p>
        </p:txBody>
      </p:sp>
      <p:pic>
        <p:nvPicPr>
          <p:cNvPr id="6" name="图片 5" descr="Quiet库艾特 (12)"/>
          <p:cNvPicPr>
            <a:picLocks noChangeAspect="1"/>
          </p:cNvPicPr>
          <p:nvPr/>
        </p:nvPicPr>
        <p:blipFill>
          <a:blip r:embed="rId2" cstate="print"/>
          <a:srcRect l="49824"/>
          <a:stretch>
            <a:fillRect/>
          </a:stretch>
        </p:blipFill>
        <p:spPr>
          <a:xfrm>
            <a:off x="1013460" y="1231265"/>
            <a:ext cx="5749290" cy="7830820"/>
          </a:xfrm>
          <a:prstGeom prst="rect">
            <a:avLst/>
          </a:prstGeom>
        </p:spPr>
      </p:pic>
      <p:pic>
        <p:nvPicPr>
          <p:cNvPr id="4" name="图片 3" descr="Quiet库艾特 (20)"/>
          <p:cNvPicPr>
            <a:picLocks noChangeAspect="1"/>
          </p:cNvPicPr>
          <p:nvPr/>
        </p:nvPicPr>
        <p:blipFill>
          <a:blip r:embed="rId3" cstate="print"/>
          <a:srcRect l="3449" t="62097" r="89615" b="30008"/>
          <a:stretch>
            <a:fillRect/>
          </a:stretch>
        </p:blipFill>
        <p:spPr>
          <a:xfrm>
            <a:off x="9441815" y="1727200"/>
            <a:ext cx="2701925" cy="2101215"/>
          </a:xfrm>
          <a:prstGeom prst="rect">
            <a:avLst/>
          </a:prstGeom>
        </p:spPr>
      </p:pic>
      <p:pic>
        <p:nvPicPr>
          <p:cNvPr id="5" name="图片 4" descr="Quiet库艾特 (20)"/>
          <p:cNvPicPr>
            <a:picLocks noChangeAspect="1"/>
          </p:cNvPicPr>
          <p:nvPr/>
        </p:nvPicPr>
        <p:blipFill>
          <a:blip r:embed="rId3" cstate="print"/>
          <a:srcRect l="71739" t="53151" r="3114" b="14163"/>
          <a:stretch>
            <a:fillRect/>
          </a:stretch>
        </p:blipFill>
        <p:spPr>
          <a:xfrm>
            <a:off x="7361555" y="4199255"/>
            <a:ext cx="4625340" cy="4109085"/>
          </a:xfrm>
          <a:prstGeom prst="rect">
            <a:avLst/>
          </a:prstGeom>
        </p:spPr>
      </p:pic>
      <p:pic>
        <p:nvPicPr>
          <p:cNvPr id="7" name="图片 6" descr="Quiet库艾特 (12)"/>
          <p:cNvPicPr>
            <a:picLocks noChangeAspect="1"/>
          </p:cNvPicPr>
          <p:nvPr/>
        </p:nvPicPr>
        <p:blipFill>
          <a:blip r:embed="rId2" cstate="print"/>
          <a:srcRect l="13496" t="40926" r="61122" b="28109"/>
          <a:stretch>
            <a:fillRect/>
          </a:stretch>
        </p:blipFill>
        <p:spPr>
          <a:xfrm>
            <a:off x="6957695" y="1727200"/>
            <a:ext cx="2484120" cy="207137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AutoShape 2"/>
          <p:cNvSpPr/>
          <p:nvPr/>
        </p:nvSpPr>
        <p:spPr>
          <a:xfrm>
            <a:off x="2266950" y="4296093"/>
            <a:ext cx="8534400" cy="1575752"/>
          </a:xfrm>
          <a:prstGeom prst="horizontalScroll">
            <a:avLst>
              <a:gd name="adj" fmla="val 12500"/>
            </a:avLst>
          </a:prstGeom>
          <a:solidFill>
            <a:srgbClr val="00CC00">
              <a:alpha val="20000"/>
            </a:srgbClr>
          </a:solidFill>
          <a:ln w="9525" cap="flat" cmpd="sng">
            <a:solidFill>
              <a:srgbClr val="00CC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lIns="65305" tIns="32653" rIns="65305" bIns="32653" anchor="ctr"/>
          <a:lstStyle/>
          <a:p>
            <a:pPr lvl="0" algn="ctr"/>
            <a:endParaRPr lang="zh-CN" altLang="en-US" sz="3360" b="1" dirty="0">
              <a:solidFill>
                <a:srgbClr val="006600"/>
              </a:solidFill>
              <a:latin typeface="仿宋_GB2312" pitchFamily="1" charset="-122"/>
              <a:ea typeface="仿宋_GB2312" pitchFamily="1" charset="-122"/>
              <a:sym typeface="Wingdings" panose="05000000000000000000" charset="0"/>
            </a:endParaRPr>
          </a:p>
          <a:p>
            <a:pPr lvl="0" algn="ctr"/>
            <a:r>
              <a:rPr lang="zh-CN" altLang="en-US" sz="3360" b="1" dirty="0">
                <a:solidFill>
                  <a:srgbClr val="006600"/>
                </a:solidFill>
                <a:latin typeface="仿宋_GB2312" pitchFamily="1" charset="-122"/>
                <a:ea typeface="仿宋_GB2312" pitchFamily="1" charset="-122"/>
                <a:sym typeface="+mn-ea"/>
              </a:rPr>
              <a:t>169法医门诊接待大厅办公家具推荐方案</a:t>
            </a:r>
            <a:endParaRPr lang="zh-CN" altLang="en-US" sz="3355" b="1" dirty="0">
              <a:solidFill>
                <a:schemeClr val="bg1"/>
              </a:solidFill>
              <a:latin typeface="+mn-ea"/>
              <a:sym typeface="Wingdings" panose="05000000000000000000" charset="0"/>
            </a:endParaRPr>
          </a:p>
          <a:p>
            <a:pPr lvl="0" algn="ctr"/>
            <a:endParaRPr lang="zh-CN" altLang="en-US" sz="322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" name="Group 3"/>
          <p:cNvGrpSpPr/>
          <p:nvPr/>
        </p:nvGrpSpPr>
        <p:grpSpPr>
          <a:xfrm>
            <a:off x="5520657" y="2018665"/>
            <a:ext cx="2225740" cy="2335213"/>
            <a:chOff x="-42" y="216"/>
            <a:chExt cx="1274" cy="1471"/>
          </a:xfrm>
        </p:grpSpPr>
        <p:pic>
          <p:nvPicPr>
            <p:cNvPr id="6148" name="Picture 4" descr="circuler_1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267"/>
              <a:ext cx="1190" cy="1209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6149" name="Picture 5" descr="light_shadow"/>
            <p:cNvPicPr>
              <a:picLocks noChangeAspect="1"/>
            </p:cNvPicPr>
            <p:nvPr/>
          </p:nvPicPr>
          <p:blipFill>
            <a:blip r:embed="rId3" cstate="print">
              <a:grayscl/>
              <a:lum bright="-76001" contrast="-3999"/>
            </a:blip>
            <a:stretch>
              <a:fillRect/>
            </a:stretch>
          </p:blipFill>
          <p:spPr>
            <a:xfrm>
              <a:off x="10" y="1391"/>
              <a:ext cx="1034" cy="29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150" name="Oval 6"/>
            <p:cNvSpPr/>
            <p:nvPr/>
          </p:nvSpPr>
          <p:spPr>
            <a:xfrm>
              <a:off x="14" y="288"/>
              <a:ext cx="1178" cy="1213"/>
            </a:xfrm>
            <a:prstGeom prst="ellipse">
              <a:avLst/>
            </a:prstGeom>
            <a:gradFill rotWithShape="1">
              <a:gsLst>
                <a:gs pos="0">
                  <a:srgbClr val="001A00"/>
                </a:gs>
                <a:gs pos="50000">
                  <a:srgbClr val="006600"/>
                </a:gs>
                <a:gs pos="100000">
                  <a:srgbClr val="001A00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wrap="none" anchor="ctr"/>
            <a:lstStyle/>
            <a:p>
              <a:pPr lvl="0"/>
              <a:endParaRPr lang="zh-CN" altLang="zh-CN" sz="322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6151" name="Freeform 7"/>
            <p:cNvSpPr/>
            <p:nvPr/>
          </p:nvSpPr>
          <p:spPr>
            <a:xfrm>
              <a:off x="127" y="288"/>
              <a:ext cx="931" cy="416"/>
            </a:xfrm>
            <a:custGeom>
              <a:avLst/>
              <a:gdLst>
                <a:gd name="txL" fmla="*/ 0 w 1321"/>
                <a:gd name="txT" fmla="*/ 0 h 712"/>
                <a:gd name="txR" fmla="*/ 1321 w 1321"/>
                <a:gd name="txB" fmla="*/ 712 h 712"/>
              </a:gdLst>
              <a:ahLst/>
              <a:cxnLst>
                <a:cxn ang="0">
                  <a:pos x="321" y="47"/>
                </a:cxn>
                <a:cxn ang="0">
                  <a:pos x="325" y="51"/>
                </a:cxn>
                <a:cxn ang="0">
                  <a:pos x="326" y="56"/>
                </a:cxn>
                <a:cxn ang="0">
                  <a:pos x="324" y="60"/>
                </a:cxn>
                <a:cxn ang="0">
                  <a:pos x="321" y="64"/>
                </a:cxn>
                <a:cxn ang="0">
                  <a:pos x="314" y="67"/>
                </a:cxn>
                <a:cxn ang="0">
                  <a:pos x="305" y="70"/>
                </a:cxn>
                <a:cxn ang="0">
                  <a:pos x="295" y="73"/>
                </a:cxn>
                <a:cxn ang="0">
                  <a:pos x="283" y="75"/>
                </a:cxn>
                <a:cxn ang="0">
                  <a:pos x="270" y="78"/>
                </a:cxn>
                <a:cxn ang="0">
                  <a:pos x="254" y="79"/>
                </a:cxn>
                <a:cxn ang="0">
                  <a:pos x="239" y="81"/>
                </a:cxn>
                <a:cxn ang="0">
                  <a:pos x="221" y="82"/>
                </a:cxn>
                <a:cxn ang="0">
                  <a:pos x="203" y="82"/>
                </a:cxn>
                <a:cxn ang="0">
                  <a:pos x="196" y="83"/>
                </a:cxn>
                <a:cxn ang="0">
                  <a:pos x="117" y="83"/>
                </a:cxn>
                <a:cxn ang="0">
                  <a:pos x="117" y="83"/>
                </a:cxn>
                <a:cxn ang="0">
                  <a:pos x="101" y="82"/>
                </a:cxn>
                <a:cxn ang="0">
                  <a:pos x="86" y="82"/>
                </a:cxn>
                <a:cxn ang="0">
                  <a:pos x="71" y="81"/>
                </a:cxn>
                <a:cxn ang="0">
                  <a:pos x="58" y="80"/>
                </a:cxn>
                <a:cxn ang="0">
                  <a:pos x="46" y="79"/>
                </a:cxn>
                <a:cxn ang="0">
                  <a:pos x="35" y="77"/>
                </a:cxn>
                <a:cxn ang="0">
                  <a:pos x="25" y="75"/>
                </a:cxn>
                <a:cxn ang="0">
                  <a:pos x="16" y="74"/>
                </a:cxn>
                <a:cxn ang="0">
                  <a:pos x="9" y="71"/>
                </a:cxn>
                <a:cxn ang="0">
                  <a:pos x="4" y="68"/>
                </a:cxn>
                <a:cxn ang="0">
                  <a:pos x="1" y="64"/>
                </a:cxn>
                <a:cxn ang="0">
                  <a:pos x="0" y="61"/>
                </a:cxn>
                <a:cxn ang="0">
                  <a:pos x="0" y="61"/>
                </a:cxn>
                <a:cxn ang="0">
                  <a:pos x="1" y="57"/>
                </a:cxn>
                <a:cxn ang="0">
                  <a:pos x="4" y="52"/>
                </a:cxn>
                <a:cxn ang="0">
                  <a:pos x="13" y="43"/>
                </a:cxn>
                <a:cxn ang="0">
                  <a:pos x="23" y="35"/>
                </a:cxn>
                <a:cxn ang="0">
                  <a:pos x="36" y="27"/>
                </a:cxn>
                <a:cxn ang="0">
                  <a:pos x="50" y="20"/>
                </a:cxn>
                <a:cxn ang="0">
                  <a:pos x="66" y="15"/>
                </a:cxn>
                <a:cxn ang="0">
                  <a:pos x="84" y="9"/>
                </a:cxn>
                <a:cxn ang="0">
                  <a:pos x="102" y="5"/>
                </a:cxn>
                <a:cxn ang="0">
                  <a:pos x="123" y="2"/>
                </a:cxn>
                <a:cxn ang="0">
                  <a:pos x="143" y="1"/>
                </a:cxn>
                <a:cxn ang="0">
                  <a:pos x="164" y="0"/>
                </a:cxn>
                <a:cxn ang="0">
                  <a:pos x="164" y="0"/>
                </a:cxn>
                <a:cxn ang="0">
                  <a:pos x="187" y="1"/>
                </a:cxn>
                <a:cxn ang="0">
                  <a:pos x="209" y="3"/>
                </a:cxn>
                <a:cxn ang="0">
                  <a:pos x="230" y="6"/>
                </a:cxn>
                <a:cxn ang="0">
                  <a:pos x="249" y="11"/>
                </a:cxn>
                <a:cxn ang="0">
                  <a:pos x="267" y="16"/>
                </a:cxn>
                <a:cxn ang="0">
                  <a:pos x="283" y="23"/>
                </a:cxn>
                <a:cxn ang="0">
                  <a:pos x="298" y="30"/>
                </a:cxn>
                <a:cxn ang="0">
                  <a:pos x="310" y="38"/>
                </a:cxn>
                <a:cxn ang="0">
                  <a:pos x="321" y="47"/>
                </a:cxn>
                <a:cxn ang="0">
                  <a:pos x="321" y="47"/>
                </a:cxn>
              </a:cxnLst>
              <a:rect l="txL" t="txT" r="txR" b="txB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>
                    <a:alpha val="100000"/>
                  </a:srgbClr>
                </a:gs>
                <a:gs pos="100000">
                  <a:srgbClr val="009900">
                    <a:alpha val="100000"/>
                  </a:srgbClr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 sz="3220"/>
            </a:p>
          </p:txBody>
        </p:sp>
        <p:grpSp>
          <p:nvGrpSpPr>
            <p:cNvPr id="3" name="Group 8"/>
            <p:cNvGrpSpPr/>
            <p:nvPr/>
          </p:nvGrpSpPr>
          <p:grpSpPr>
            <a:xfrm rot="-1297425" flipH="1" flipV="1">
              <a:off x="34" y="1290"/>
              <a:ext cx="1098" cy="270"/>
              <a:chOff x="0" y="0"/>
              <a:chExt cx="893" cy="246"/>
            </a:xfrm>
          </p:grpSpPr>
          <p:grpSp>
            <p:nvGrpSpPr>
              <p:cNvPr id="4" name="Group 9"/>
              <p:cNvGrpSpPr/>
              <p:nvPr/>
            </p:nvGrpSpPr>
            <p:grpSpPr>
              <a:xfrm>
                <a:off x="0" y="0"/>
                <a:ext cx="743" cy="185"/>
                <a:chOff x="0" y="0"/>
                <a:chExt cx="1118" cy="279"/>
              </a:xfrm>
            </p:grpSpPr>
            <p:sp>
              <p:nvSpPr>
                <p:cNvPr id="6160" name="AutoShape 10"/>
                <p:cNvSpPr/>
                <p:nvPr/>
              </p:nvSpPr>
              <p:spPr>
                <a:xfrm rot="5263130">
                  <a:off x="289" y="-294"/>
                  <a:ext cx="227" cy="816"/>
                </a:xfrm>
                <a:prstGeom prst="moon">
                  <a:avLst>
                    <a:gd name="adj" fmla="val 49769"/>
                  </a:avLst>
                </a:prstGeom>
                <a:solidFill>
                  <a:srgbClr val="5F5F5F">
                    <a:alpha val="3137"/>
                  </a:srgbClr>
                </a:solidFill>
                <a:ln w="9525">
                  <a:noFill/>
                </a:ln>
              </p:spPr>
              <p:txBody>
                <a:bodyPr wrap="none" anchor="ctr"/>
                <a:lstStyle/>
                <a:p>
                  <a:pPr lvl="0"/>
                  <a:endParaRPr lang="zh-CN" altLang="zh-CN" sz="3220" dirty="0">
                    <a:solidFill>
                      <a:srgbClr val="000000"/>
                    </a:solidFill>
                    <a:latin typeface="Arial" panose="020B0604020202020204" pitchFamily="34" charset="0"/>
                    <a:ea typeface="宋体" panose="02010600030101010101" pitchFamily="2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161" name="AutoShape 11"/>
                <p:cNvSpPr/>
                <p:nvPr/>
              </p:nvSpPr>
              <p:spPr>
                <a:xfrm rot="6078281">
                  <a:off x="425" y="-294"/>
                  <a:ext cx="227" cy="816"/>
                </a:xfrm>
                <a:prstGeom prst="moon">
                  <a:avLst>
                    <a:gd name="adj" fmla="val 49769"/>
                  </a:avLst>
                </a:prstGeom>
                <a:solidFill>
                  <a:srgbClr val="5F5F5F">
                    <a:alpha val="3137"/>
                  </a:srgbClr>
                </a:solidFill>
                <a:ln w="9525">
                  <a:noFill/>
                </a:ln>
              </p:spPr>
              <p:txBody>
                <a:bodyPr wrap="none" anchor="ctr"/>
                <a:lstStyle/>
                <a:p>
                  <a:pPr lvl="0"/>
                  <a:endParaRPr lang="zh-CN" altLang="zh-CN" sz="3220" dirty="0">
                    <a:solidFill>
                      <a:srgbClr val="000000"/>
                    </a:solidFill>
                    <a:latin typeface="Arial" panose="020B0604020202020204" pitchFamily="34" charset="0"/>
                    <a:ea typeface="宋体" panose="02010600030101010101" pitchFamily="2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162" name="AutoShape 12"/>
                <p:cNvSpPr/>
                <p:nvPr/>
              </p:nvSpPr>
              <p:spPr>
                <a:xfrm rot="6373927">
                  <a:off x="501" y="-272"/>
                  <a:ext cx="227" cy="816"/>
                </a:xfrm>
                <a:prstGeom prst="moon">
                  <a:avLst>
                    <a:gd name="adj" fmla="val 49769"/>
                  </a:avLst>
                </a:prstGeom>
                <a:solidFill>
                  <a:srgbClr val="5F5F5F">
                    <a:alpha val="3137"/>
                  </a:srgbClr>
                </a:solidFill>
                <a:ln w="9525">
                  <a:noFill/>
                </a:ln>
              </p:spPr>
              <p:txBody>
                <a:bodyPr wrap="none" anchor="ctr"/>
                <a:lstStyle/>
                <a:p>
                  <a:pPr lvl="0"/>
                  <a:endParaRPr lang="zh-CN" altLang="zh-CN" sz="3220" dirty="0">
                    <a:solidFill>
                      <a:srgbClr val="000000"/>
                    </a:solidFill>
                    <a:latin typeface="Arial" panose="020B0604020202020204" pitchFamily="34" charset="0"/>
                    <a:ea typeface="宋体" panose="02010600030101010101" pitchFamily="2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163" name="AutoShape 13"/>
                <p:cNvSpPr/>
                <p:nvPr/>
              </p:nvSpPr>
              <p:spPr>
                <a:xfrm rot="6906313">
                  <a:off x="591" y="-242"/>
                  <a:ext cx="227" cy="816"/>
                </a:xfrm>
                <a:prstGeom prst="moon">
                  <a:avLst>
                    <a:gd name="adj" fmla="val 49769"/>
                  </a:avLst>
                </a:prstGeom>
                <a:solidFill>
                  <a:srgbClr val="5F5F5F">
                    <a:alpha val="3137"/>
                  </a:srgbClr>
                </a:solidFill>
                <a:ln w="9525">
                  <a:noFill/>
                </a:ln>
              </p:spPr>
              <p:txBody>
                <a:bodyPr wrap="none" anchor="ctr"/>
                <a:lstStyle/>
                <a:p>
                  <a:pPr lvl="0"/>
                  <a:endParaRPr lang="zh-CN" altLang="zh-CN" sz="3220" dirty="0">
                    <a:solidFill>
                      <a:srgbClr val="000000"/>
                    </a:solidFill>
                    <a:latin typeface="Arial" panose="020B0604020202020204" pitchFamily="34" charset="0"/>
                    <a:ea typeface="宋体" panose="02010600030101010101" pitchFamily="2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5" name="Group 14"/>
              <p:cNvGrpSpPr/>
              <p:nvPr/>
            </p:nvGrpSpPr>
            <p:grpSpPr>
              <a:xfrm rot="1353540">
                <a:off x="150" y="60"/>
                <a:ext cx="743" cy="186"/>
                <a:chOff x="0" y="0"/>
                <a:chExt cx="1118" cy="279"/>
              </a:xfrm>
            </p:grpSpPr>
            <p:sp>
              <p:nvSpPr>
                <p:cNvPr id="6156" name="AutoShape 15"/>
                <p:cNvSpPr/>
                <p:nvPr/>
              </p:nvSpPr>
              <p:spPr>
                <a:xfrm rot="5263130">
                  <a:off x="289" y="-294"/>
                  <a:ext cx="227" cy="816"/>
                </a:xfrm>
                <a:prstGeom prst="moon">
                  <a:avLst>
                    <a:gd name="adj" fmla="val 49769"/>
                  </a:avLst>
                </a:prstGeom>
                <a:solidFill>
                  <a:srgbClr val="5F5F5F">
                    <a:alpha val="3137"/>
                  </a:srgbClr>
                </a:solidFill>
                <a:ln w="9525">
                  <a:noFill/>
                </a:ln>
              </p:spPr>
              <p:txBody>
                <a:bodyPr wrap="none" anchor="ctr"/>
                <a:lstStyle/>
                <a:p>
                  <a:pPr lvl="0"/>
                  <a:endParaRPr lang="zh-CN" altLang="zh-CN" sz="3220" dirty="0">
                    <a:solidFill>
                      <a:srgbClr val="000000"/>
                    </a:solidFill>
                    <a:latin typeface="Arial" panose="020B0604020202020204" pitchFamily="34" charset="0"/>
                    <a:ea typeface="宋体" panose="02010600030101010101" pitchFamily="2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157" name="AutoShape 16"/>
                <p:cNvSpPr/>
                <p:nvPr/>
              </p:nvSpPr>
              <p:spPr>
                <a:xfrm rot="6078281">
                  <a:off x="425" y="-294"/>
                  <a:ext cx="227" cy="816"/>
                </a:xfrm>
                <a:prstGeom prst="moon">
                  <a:avLst>
                    <a:gd name="adj" fmla="val 49769"/>
                  </a:avLst>
                </a:prstGeom>
                <a:solidFill>
                  <a:srgbClr val="5F5F5F">
                    <a:alpha val="3137"/>
                  </a:srgbClr>
                </a:solidFill>
                <a:ln w="9525">
                  <a:noFill/>
                </a:ln>
              </p:spPr>
              <p:txBody>
                <a:bodyPr wrap="none" anchor="ctr"/>
                <a:lstStyle/>
                <a:p>
                  <a:pPr lvl="0"/>
                  <a:endParaRPr lang="zh-CN" altLang="zh-CN" sz="3220" dirty="0">
                    <a:solidFill>
                      <a:srgbClr val="000000"/>
                    </a:solidFill>
                    <a:latin typeface="Arial" panose="020B0604020202020204" pitchFamily="34" charset="0"/>
                    <a:ea typeface="宋体" panose="02010600030101010101" pitchFamily="2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158" name="AutoShape 17"/>
                <p:cNvSpPr/>
                <p:nvPr/>
              </p:nvSpPr>
              <p:spPr>
                <a:xfrm rot="6373927">
                  <a:off x="501" y="-272"/>
                  <a:ext cx="227" cy="816"/>
                </a:xfrm>
                <a:prstGeom prst="moon">
                  <a:avLst>
                    <a:gd name="adj" fmla="val 49769"/>
                  </a:avLst>
                </a:prstGeom>
                <a:solidFill>
                  <a:srgbClr val="5F5F5F">
                    <a:alpha val="3137"/>
                  </a:srgbClr>
                </a:solidFill>
                <a:ln w="9525">
                  <a:noFill/>
                </a:ln>
              </p:spPr>
              <p:txBody>
                <a:bodyPr wrap="none" anchor="ctr"/>
                <a:lstStyle/>
                <a:p>
                  <a:pPr lvl="0"/>
                  <a:endParaRPr lang="zh-CN" altLang="zh-CN" sz="3220" dirty="0">
                    <a:solidFill>
                      <a:srgbClr val="000000"/>
                    </a:solidFill>
                    <a:latin typeface="Arial" panose="020B0604020202020204" pitchFamily="34" charset="0"/>
                    <a:ea typeface="宋体" panose="02010600030101010101" pitchFamily="2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159" name="AutoShape 18"/>
                <p:cNvSpPr/>
                <p:nvPr/>
              </p:nvSpPr>
              <p:spPr>
                <a:xfrm rot="6906313">
                  <a:off x="591" y="-242"/>
                  <a:ext cx="227" cy="816"/>
                </a:xfrm>
                <a:prstGeom prst="moon">
                  <a:avLst>
                    <a:gd name="adj" fmla="val 49769"/>
                  </a:avLst>
                </a:prstGeom>
                <a:solidFill>
                  <a:srgbClr val="5F5F5F">
                    <a:alpha val="3137"/>
                  </a:srgbClr>
                </a:solidFill>
                <a:ln w="9525">
                  <a:noFill/>
                </a:ln>
              </p:spPr>
              <p:txBody>
                <a:bodyPr wrap="none" anchor="ctr"/>
                <a:lstStyle/>
                <a:p>
                  <a:pPr lvl="0"/>
                  <a:endParaRPr lang="zh-CN" altLang="zh-CN" sz="3220" dirty="0">
                    <a:solidFill>
                      <a:srgbClr val="000000"/>
                    </a:solidFill>
                    <a:latin typeface="Arial" panose="020B0604020202020204" pitchFamily="34" charset="0"/>
                    <a:ea typeface="宋体" panose="02010600030101010101" pitchFamily="2" charset="-122"/>
                    <a:sym typeface="Arial" panose="020B0604020202020204" pitchFamily="34" charset="0"/>
                  </a:endParaRPr>
                </a:p>
              </p:txBody>
            </p:sp>
          </p:grpSp>
        </p:grpSp>
        <p:sp>
          <p:nvSpPr>
            <p:cNvPr id="6153" name="Rectangle 19"/>
            <p:cNvSpPr/>
            <p:nvPr/>
          </p:nvSpPr>
          <p:spPr>
            <a:xfrm>
              <a:off x="-42" y="216"/>
              <a:ext cx="1274" cy="10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87193" tIns="43597" rIns="87193" bIns="43597" anchor="ctr">
              <a:spAutoFit/>
            </a:bodyPr>
            <a:lstStyle/>
            <a:p>
              <a:pPr lvl="0" algn="ctr"/>
              <a:r>
                <a:rPr lang="en-US" altLang="zh-CN" sz="10640" b="1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sym typeface="华文细黑" panose="02010600040101010101" pitchFamily="2" charset="-122"/>
                </a:rPr>
                <a:t>2.5</a:t>
              </a:r>
            </a:p>
          </p:txBody>
        </p:sp>
      </p:grpSp>
    </p:spTree>
  </p:cSld>
  <p:clrMapOvr>
    <a:masterClrMapping/>
  </p:clrMapOvr>
  <p:transition advTm="3234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7A11152-572F-4842-8E78-611BB57FAA04}" type="slidenum">
              <a:rPr lang="zh-CN" altLang="en-US"/>
              <a:pPr>
                <a:defRPr/>
              </a:pPr>
              <a:t>18</a:t>
            </a:fld>
            <a:endParaRPr lang="zh-CN" altLang="en-US"/>
          </a:p>
        </p:txBody>
      </p:sp>
      <p:pic>
        <p:nvPicPr>
          <p:cNvPr id="3" name="图片 2" descr="TB2IaVZuXXXXXbAXpXXXXXXXXXX_!!2426063641.jpg_430x430q90[1]"/>
          <p:cNvPicPr>
            <a:picLocks noChangeAspect="1"/>
          </p:cNvPicPr>
          <p:nvPr/>
        </p:nvPicPr>
        <p:blipFill>
          <a:blip r:embed="rId2" cstate="print"/>
          <a:srcRect l="3076" t="23007" r="4263" b="15267"/>
          <a:stretch>
            <a:fillRect/>
          </a:stretch>
        </p:blipFill>
        <p:spPr>
          <a:xfrm>
            <a:off x="3810635" y="5536565"/>
            <a:ext cx="5178425" cy="359473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4362450" y="621665"/>
            <a:ext cx="3632835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000" b="1">
                <a:sym typeface="+mn-ea"/>
              </a:rPr>
              <a:t>169法医门诊接待大厅</a:t>
            </a:r>
            <a:r>
              <a:rPr lang="zh-CN" altLang="en-US" sz="2000" b="1"/>
              <a:t>配置方案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9699625" y="6414770"/>
            <a:ext cx="2355215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400"/>
              <a:t>产品型号：四人排椅+皮垫</a:t>
            </a:r>
          </a:p>
          <a:p>
            <a:pPr algn="l"/>
            <a:r>
              <a:rPr lang="zh-CN" altLang="en-US" sz="1400"/>
              <a:t>产品尺寸：2300*650*780</a:t>
            </a:r>
          </a:p>
          <a:p>
            <a:pPr algn="l"/>
            <a:r>
              <a:rPr lang="zh-CN" altLang="en-US" sz="1400"/>
              <a:t>绿色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9699625" y="7152005"/>
            <a:ext cx="2355215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400"/>
              <a:t>产品型号：三人排椅+皮垫产品尺寸：1750*650*780</a:t>
            </a:r>
          </a:p>
          <a:p>
            <a:pPr algn="l"/>
            <a:r>
              <a:rPr lang="zh-CN" altLang="en-US" sz="1400"/>
              <a:t>绿色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9699625" y="7837805"/>
            <a:ext cx="2355215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400"/>
              <a:t>产品型号：两人排椅+皮垫产品尺寸：1200*650*780</a:t>
            </a:r>
          </a:p>
          <a:p>
            <a:pPr algn="l"/>
            <a:r>
              <a:rPr lang="zh-CN" altLang="en-US" sz="1400"/>
              <a:t>绿色</a:t>
            </a:r>
          </a:p>
        </p:txBody>
      </p:sp>
      <p:pic>
        <p:nvPicPr>
          <p:cNvPr id="73" name="图片 72" descr="BS-019B(powder coated base)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94055" y="4719955"/>
            <a:ext cx="1942465" cy="294005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3326130" y="4431665"/>
            <a:ext cx="419862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400"/>
              <a:t>产品型号：吧台</a:t>
            </a:r>
          </a:p>
          <a:p>
            <a:pPr algn="l"/>
            <a:r>
              <a:rPr lang="zh-CN" altLang="en-US" sz="1400"/>
              <a:t>产品尺寸：3300*800*1050</a:t>
            </a:r>
          </a:p>
          <a:p>
            <a:pPr algn="l"/>
            <a:r>
              <a:rPr lang="zh-CN" altLang="en-US" sz="1400"/>
              <a:t>正面玻璃：超白烤白条纹玻璃，台面板：超白烤白漆玻璃，屏风：铝合金挂件板桌屏。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9299575" y="1930400"/>
            <a:ext cx="3155315" cy="21228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1200"/>
              <a:t>大理石台面，其余基材：采用E1“亚创”优质环保型人造板，甲醛含量≤1.5mg/L。</a:t>
            </a:r>
          </a:p>
          <a:p>
            <a:r>
              <a:rPr lang="zh-CN" altLang="en-US" sz="1200"/>
              <a:t>锁具：采用进口“BMB”或同等品牌锁具，用整块铜料车铣成型，弹珠设计，开关达100000次以上无损坏，开关灵活顺畅，保密度高，精密美观。</a:t>
            </a:r>
          </a:p>
          <a:p>
            <a:r>
              <a:rPr lang="zh-CN" altLang="en-US" sz="1200"/>
              <a:t>偏心件、连接五金件：采用进口 德国进口“BMB”、“海蒂诗”或同等品牌偏心件、连接五金金属拉手，表面镀层平整光滑，厚度均匀一致，光泽柔和，无镀层烧焦、脱皮或无镀层等缺陷，达QB/T1241标准。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502285" y="7660005"/>
            <a:ext cx="3455035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400"/>
              <a:t>产品型号：吧椅</a:t>
            </a:r>
          </a:p>
          <a:p>
            <a:pPr algn="l"/>
            <a:r>
              <a:rPr lang="zh-CN" altLang="en-US" sz="1400"/>
              <a:t>产品尺寸：430*380*770-870/690-790</a:t>
            </a:r>
          </a:p>
          <a:p>
            <a:pPr algn="l"/>
            <a:r>
              <a:rPr lang="zh-CN" altLang="en-US" sz="1400"/>
              <a:t>黑色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511175" y="8397240"/>
            <a:ext cx="2540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1400"/>
              <a:t>金属底盘，可升降，稳固耐用，承重性好。</a:t>
            </a:r>
          </a:p>
        </p:txBody>
      </p:sp>
      <p:pic>
        <p:nvPicPr>
          <p:cNvPr id="14" name="图片 13" descr="K52-QTY3308(1)"/>
          <p:cNvPicPr>
            <a:picLocks noChangeAspect="1"/>
          </p:cNvPicPr>
          <p:nvPr/>
        </p:nvPicPr>
        <p:blipFill>
          <a:blip r:embed="rId4" cstate="print"/>
          <a:srcRect l="17424" t="29567" r="7576" b="3668"/>
          <a:stretch>
            <a:fillRect/>
          </a:stretch>
        </p:blipFill>
        <p:spPr>
          <a:xfrm>
            <a:off x="3140710" y="1347470"/>
            <a:ext cx="6076315" cy="3008630"/>
          </a:xfrm>
          <a:prstGeom prst="rect">
            <a:avLst/>
          </a:prstGeom>
        </p:spPr>
      </p:pic>
      <p:pic>
        <p:nvPicPr>
          <p:cNvPr id="15" name="图片 14" descr="南京医科大学2号楼电气施工图2018.5.8-一层-1-Model"/>
          <p:cNvPicPr>
            <a:picLocks noChangeAspect="1"/>
          </p:cNvPicPr>
          <p:nvPr/>
        </p:nvPicPr>
        <p:blipFill>
          <a:blip r:embed="rId5" cstate="print"/>
          <a:srcRect l="74814" t="37231" r="1957" b="24437"/>
          <a:stretch>
            <a:fillRect/>
          </a:stretch>
        </p:blipFill>
        <p:spPr>
          <a:xfrm>
            <a:off x="442595" y="1347470"/>
            <a:ext cx="2608580" cy="344424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7A11152-572F-4842-8E78-611BB57FAA04}" type="slidenum">
              <a:rPr lang="zh-CN" altLang="en-US"/>
              <a:pPr>
                <a:defRPr/>
              </a:pPr>
              <a:t>19</a:t>
            </a:fld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385310" y="633730"/>
            <a:ext cx="3632835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000" b="1">
                <a:sym typeface="+mn-ea"/>
              </a:rPr>
              <a:t>169法医门诊接待大厅</a:t>
            </a:r>
            <a:r>
              <a:rPr lang="zh-CN" altLang="en-US" sz="2000" b="1"/>
              <a:t>配置方案</a:t>
            </a:r>
          </a:p>
        </p:txBody>
      </p:sp>
      <p:pic>
        <p:nvPicPr>
          <p:cNvPr id="20" name="图片 19" descr="QQ图片20180427173010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12750" y="1417955"/>
            <a:ext cx="3896995" cy="388747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17500" y="5419090"/>
            <a:ext cx="3436620" cy="1168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400"/>
              <a:t>产品型号：工位一组对坐两人位</a:t>
            </a:r>
          </a:p>
          <a:p>
            <a:pPr algn="l"/>
            <a:r>
              <a:rPr lang="zh-CN" altLang="en-US" sz="1400"/>
              <a:t>产品尺寸：</a:t>
            </a:r>
          </a:p>
          <a:p>
            <a:pPr algn="l"/>
            <a:r>
              <a:rPr lang="zh-CN" altLang="en-US" sz="1400"/>
              <a:t>1400*700*750/1050</a:t>
            </a:r>
          </a:p>
          <a:p>
            <a:pPr algn="l"/>
            <a:r>
              <a:rPr lang="zh-CN" altLang="en-US" sz="1400"/>
              <a:t>(1400*1430*750/1050)</a:t>
            </a:r>
          </a:p>
          <a:p>
            <a:pPr algn="l"/>
            <a:r>
              <a:rPr lang="zh-CN" altLang="en-US" sz="1400"/>
              <a:t>台面凯莱橡木BS-73+白色钢架，不要桌屏</a:t>
            </a:r>
          </a:p>
        </p:txBody>
      </p:sp>
      <p:pic>
        <p:nvPicPr>
          <p:cNvPr id="96" name="图片 95" descr="3XDZKK9RUX5}MU5]4YH0V%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63745" y="2102485"/>
            <a:ext cx="2837815" cy="3132455"/>
          </a:xfrm>
          <a:prstGeom prst="rect">
            <a:avLst/>
          </a:prstGeom>
        </p:spPr>
      </p:pic>
      <p:pic>
        <p:nvPicPr>
          <p:cNvPr id="97" name="图片 96" descr="5~]T1Vwe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503795" y="2117725"/>
            <a:ext cx="2126615" cy="311721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92430" y="6616700"/>
            <a:ext cx="11967210" cy="24612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1400"/>
              <a:t>1、面材：厚度25mm，采用吉林“露水河”或同级品牌E1级环保三聚氰胺板，表面热压处理，耐高温、耐腐蚀、无色差、还原度高，甲醛含量≤1.5mg/L。</a:t>
            </a:r>
          </a:p>
          <a:p>
            <a:r>
              <a:rPr lang="zh-CN" altLang="en-US" sz="1400"/>
              <a:t>2、封边带：采用“欧德雅”2mm优质厚PVC封边带。弹性好，耐撞击，达到国标环保要求，其他隐藏部位全部做封闭处理，封边严密、平整、无脱胶、表面无胶渍。使用德国知名品牌 “汉高”与“胶王”热熔胶，品质优异，保证贴合及封边牢固，经得起寒冷及高温气候考验，胶水中有毒害物质的含量远低于国家标准。</a:t>
            </a:r>
          </a:p>
          <a:p>
            <a:r>
              <a:rPr lang="zh-CN" altLang="en-US" sz="1400"/>
              <a:t>3、基材：采用E1“亚创”优质环保型人造板，甲醛含量≤1.5mg/L。</a:t>
            </a:r>
          </a:p>
          <a:p>
            <a:r>
              <a:rPr lang="zh-CN" altLang="en-US" sz="1400"/>
              <a:t>锁具：采用进口“BMB”或同等品牌锁具，用整块铜料车铣成型，弹珠设计，开关达100000次以上无损坏，开关灵活顺畅，保密度高，精密美观。</a:t>
            </a:r>
          </a:p>
          <a:p>
            <a:r>
              <a:rPr lang="zh-CN" altLang="en-US" sz="1400"/>
              <a:t>4.铰链：采用进口 奥地利Blum（百隆）、德国进口“BMB”或同等品牌按弹式阻尼导轨（抽屉可承重30KG，抽拉次数十万次）； 奥地利Blum （百隆）、德国进口“BMB”或同等品牌阻尼铰链，调幅度大于6mm，承载3KG达200000次耐久性试验，开合灵活无燥音，达QB/T2189-2013标准</a:t>
            </a:r>
          </a:p>
          <a:p>
            <a:r>
              <a:rPr lang="zh-CN" altLang="en-US" sz="1400"/>
              <a:t>5.偏心件、连接五金件：采用进口 德国进口“BMB”、“海蒂诗”或同等品牌偏心件、连接五金金属拉手，表面镀层平整光滑，厚度均匀一致，光泽柔和，无镀层烧焦、脱皮或无镀层等缺陷，达QB/T1241标准。</a:t>
            </a:r>
          </a:p>
          <a:p>
            <a:r>
              <a:rPr lang="zh-CN" altLang="en-US" sz="1400"/>
              <a:t>6、功能特点：1）可按色板选择不同的色彩、纹路； 2）按不同的用途选择不同的厚度；3) 具有防水、防烫、防污、防酸、防碱的特点。 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4850765" y="5419090"/>
            <a:ext cx="2550795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400"/>
              <a:t>产品型号：三抽柜（木抽）</a:t>
            </a:r>
          </a:p>
          <a:p>
            <a:pPr algn="l"/>
            <a:r>
              <a:rPr lang="zh-CN" altLang="en-US" sz="1400"/>
              <a:t>产品尺寸：400*480*640</a:t>
            </a:r>
          </a:p>
          <a:p>
            <a:pPr algn="l"/>
            <a:r>
              <a:rPr lang="zh-CN" altLang="en-US" sz="1400"/>
              <a:t>凯莱橡木BS-73+进口暖白BS-07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7876540" y="5419090"/>
            <a:ext cx="1651000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400"/>
              <a:t>产品型号：员工椅</a:t>
            </a:r>
          </a:p>
          <a:p>
            <a:pPr algn="l"/>
            <a:r>
              <a:rPr lang="zh-CN" altLang="en-US" sz="1400"/>
              <a:t>产品尺寸：常规</a:t>
            </a:r>
          </a:p>
          <a:p>
            <a:pPr algn="l"/>
            <a:r>
              <a:rPr lang="zh-CN" altLang="en-US" sz="1400"/>
              <a:t>全黑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9725660" y="5419090"/>
            <a:ext cx="2558415" cy="1168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400"/>
              <a:t>产品型号：茶水柜</a:t>
            </a:r>
          </a:p>
          <a:p>
            <a:pPr algn="l"/>
            <a:r>
              <a:rPr lang="zh-CN" altLang="en-US" sz="1400"/>
              <a:t>产品尺寸：</a:t>
            </a:r>
            <a:r>
              <a:rPr lang="en-US" altLang="zh-CN" sz="1400"/>
              <a:t>6</a:t>
            </a:r>
            <a:r>
              <a:rPr lang="zh-CN" altLang="en-US" sz="1400"/>
              <a:t>00*400*850</a:t>
            </a:r>
          </a:p>
          <a:p>
            <a:pPr algn="l"/>
            <a:r>
              <a:rPr lang="zh-CN" altLang="en-US" sz="1400"/>
              <a:t>改色</a:t>
            </a:r>
          </a:p>
          <a:p>
            <a:pPr algn="l"/>
            <a:r>
              <a:rPr lang="zh-CN" altLang="en-US" sz="1400"/>
              <a:t>凯莱橡木BS-73：顶板、抽面</a:t>
            </a:r>
          </a:p>
          <a:p>
            <a:pPr algn="l"/>
            <a:r>
              <a:rPr lang="zh-CN" altLang="en-US" sz="1400"/>
              <a:t>深铁灰：侧板、背板和柜门</a:t>
            </a:r>
          </a:p>
        </p:txBody>
      </p:sp>
      <p:pic>
        <p:nvPicPr>
          <p:cNvPr id="10" name="图片 9" descr="5.7-2"/>
          <p:cNvPicPr>
            <a:picLocks noChangeAspect="1"/>
          </p:cNvPicPr>
          <p:nvPr/>
        </p:nvPicPr>
        <p:blipFill>
          <a:blip r:embed="rId5" cstate="print"/>
          <a:srcRect l="28030" t="8944" r="29545" b="11290"/>
          <a:stretch>
            <a:fillRect/>
          </a:stretch>
        </p:blipFill>
        <p:spPr>
          <a:xfrm>
            <a:off x="9725660" y="2117725"/>
            <a:ext cx="2625090" cy="31877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7A11152-572F-4842-8E78-611BB57FAA04}" type="slidenum">
              <a:rPr lang="zh-CN" altLang="en-US"/>
              <a:pPr>
                <a:defRPr/>
              </a:pPr>
              <a:t>2</a:t>
            </a:fld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2175510" y="1442085"/>
            <a:ext cx="8064500" cy="68634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/>
              <a:t>一、平面布置图</a:t>
            </a:r>
            <a:r>
              <a:rPr lang="en-US" altLang="zh-CN" sz="2000" b="1" dirty="0"/>
              <a:t>.........................................................................3-5</a:t>
            </a:r>
          </a:p>
          <a:p>
            <a:pPr lvl="0"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dirty="0">
                <a:sym typeface="+mn-ea"/>
              </a:rPr>
              <a:t>1.1</a:t>
            </a:r>
            <a:r>
              <a:rPr lang="zh-CN" altLang="en-US" sz="2000" dirty="0">
                <a:sym typeface="+mn-ea"/>
              </a:rPr>
              <a:t>、</a:t>
            </a:r>
            <a:r>
              <a:rPr lang="zh-CN" sz="2000" dirty="0">
                <a:sym typeface="+mn-ea"/>
              </a:rPr>
              <a:t>一层平面布置图</a:t>
            </a:r>
            <a:r>
              <a:rPr lang="en-US" altLang="zh-CN" sz="2000" dirty="0">
                <a:sym typeface="+mn-ea"/>
              </a:rPr>
              <a:t>............</a:t>
            </a:r>
            <a:r>
              <a:rPr lang="en-US" sz="2000" dirty="0">
                <a:sym typeface="+mn-ea"/>
              </a:rPr>
              <a:t>.........................................................4</a:t>
            </a:r>
            <a:endParaRPr lang="en-US" sz="2000" dirty="0"/>
          </a:p>
          <a:p>
            <a:pPr lvl="0"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dirty="0">
                <a:sym typeface="+mn-ea"/>
              </a:rPr>
              <a:t>1.2</a:t>
            </a:r>
            <a:r>
              <a:rPr lang="zh-CN" altLang="en-US" sz="2000" dirty="0">
                <a:sym typeface="+mn-ea"/>
              </a:rPr>
              <a:t>、三</a:t>
            </a:r>
            <a:r>
              <a:rPr lang="zh-CN" sz="2000" dirty="0">
                <a:sym typeface="+mn-ea"/>
              </a:rPr>
              <a:t>层平面布置图</a:t>
            </a:r>
            <a:r>
              <a:rPr lang="zh-CN" altLang="en-US" sz="2000" dirty="0">
                <a:sym typeface="+mn-ea"/>
              </a:rPr>
              <a:t> </a:t>
            </a:r>
            <a:r>
              <a:rPr lang="en-US" altLang="zh-CN" sz="2000" dirty="0">
                <a:sym typeface="+mn-ea"/>
              </a:rPr>
              <a:t>....................................................................5</a:t>
            </a:r>
            <a:endParaRPr lang="en-US" altLang="zh-CN" sz="2000" b="1" dirty="0"/>
          </a:p>
          <a:p>
            <a:pPr lvl="0"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/>
              <a:t>二</a:t>
            </a:r>
            <a:r>
              <a:rPr lang="en-US" altLang="zh-CN" sz="2000" b="1" dirty="0"/>
              <a:t>.</a:t>
            </a:r>
            <a:r>
              <a:rPr lang="zh-CN" altLang="en-US" sz="2000" b="1" dirty="0"/>
              <a:t>一层办公家具推荐方案</a:t>
            </a:r>
            <a:r>
              <a:rPr lang="en-US" altLang="zh-CN" sz="2000" b="1" dirty="0"/>
              <a:t>..........................................................6-28</a:t>
            </a:r>
          </a:p>
          <a:p>
            <a:pPr lvl="0"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dirty="0"/>
              <a:t>2.1</a:t>
            </a:r>
            <a:r>
              <a:rPr lang="zh-CN" altLang="en-US" sz="2000" dirty="0"/>
              <a:t>、</a:t>
            </a:r>
            <a:r>
              <a:rPr sz="2000" dirty="0"/>
              <a:t>147-1办公家具推荐方案</a:t>
            </a:r>
            <a:r>
              <a:rPr lang="en-US" sz="2000" dirty="0"/>
              <a:t>........................................................6-7</a:t>
            </a:r>
          </a:p>
          <a:p>
            <a:pPr lvl="0"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dirty="0"/>
              <a:t>2.2</a:t>
            </a:r>
            <a:r>
              <a:rPr lang="zh-CN" altLang="en-US" sz="2000" dirty="0"/>
              <a:t>、163办公室办公家具推荐方案 </a:t>
            </a:r>
            <a:r>
              <a:rPr lang="en-US" altLang="zh-CN" sz="2000" dirty="0"/>
              <a:t>..............................................</a:t>
            </a:r>
            <a:r>
              <a:rPr lang="zh-CN" altLang="en-US" sz="2000" dirty="0"/>
              <a:t> </a:t>
            </a:r>
            <a:r>
              <a:rPr lang="en-US" altLang="zh-CN" sz="2000" dirty="0"/>
              <a:t>8-10</a:t>
            </a:r>
            <a:r>
              <a:rPr lang="zh-CN" altLang="en-US" sz="2000" dirty="0"/>
              <a:t>   </a:t>
            </a:r>
          </a:p>
          <a:p>
            <a:pPr lvl="0"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dirty="0"/>
              <a:t>2.3</a:t>
            </a:r>
            <a:r>
              <a:rPr lang="zh-CN" altLang="en-US" sz="2000" dirty="0"/>
              <a:t>、165专家办公室办公家具推荐方案</a:t>
            </a:r>
            <a:r>
              <a:rPr lang="en-US" altLang="zh-CN" sz="2000" dirty="0"/>
              <a:t>.......................................11-12</a:t>
            </a:r>
          </a:p>
          <a:p>
            <a:pPr lvl="0"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dirty="0"/>
              <a:t>2.4</a:t>
            </a:r>
            <a:r>
              <a:rPr lang="zh-CN" altLang="en-US" sz="2000" dirty="0"/>
              <a:t>、167综合办公室及接待室办公家具推荐方案</a:t>
            </a:r>
            <a:r>
              <a:rPr lang="en-US" altLang="zh-CN" sz="2000" dirty="0"/>
              <a:t>.......................13-16</a:t>
            </a:r>
          </a:p>
          <a:p>
            <a:pPr lvl="0"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dirty="0"/>
              <a:t>2.5</a:t>
            </a:r>
            <a:r>
              <a:rPr lang="zh-CN" altLang="en-US" sz="2000" dirty="0"/>
              <a:t>、169法医门诊接待大厅办公家具推荐方案</a:t>
            </a:r>
            <a:r>
              <a:rPr lang="en-US" altLang="zh-CN" sz="2000" dirty="0"/>
              <a:t>...........................17-19</a:t>
            </a:r>
          </a:p>
          <a:p>
            <a:pPr lvl="0"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dirty="0"/>
              <a:t>2.6</a:t>
            </a:r>
            <a:r>
              <a:rPr lang="zh-CN" altLang="en-US" sz="2000" dirty="0"/>
              <a:t>、180/182学生实习室办公家具推荐方案  </a:t>
            </a:r>
            <a:r>
              <a:rPr lang="en-US" altLang="zh-CN" sz="2000" dirty="0"/>
              <a:t>..............................20-21</a:t>
            </a:r>
          </a:p>
          <a:p>
            <a:pPr lvl="0"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dirty="0"/>
              <a:t>2.7</a:t>
            </a:r>
            <a:r>
              <a:rPr lang="zh-CN" altLang="en-US" sz="2000" dirty="0"/>
              <a:t>、186-1病理临床主任办公室办公家具推荐方案</a:t>
            </a:r>
            <a:r>
              <a:rPr lang="en-US" altLang="zh-CN" sz="2000" dirty="0"/>
              <a:t>....................22-24</a:t>
            </a:r>
          </a:p>
          <a:p>
            <a:pPr lvl="0"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dirty="0"/>
              <a:t>2.8</a:t>
            </a:r>
            <a:r>
              <a:rPr lang="zh-CN" altLang="en-US" sz="2000" dirty="0"/>
              <a:t>、186-2办公家具推荐方案</a:t>
            </a:r>
            <a:r>
              <a:rPr lang="en-US" altLang="zh-CN" sz="2000" dirty="0"/>
              <a:t>........................................................25-26</a:t>
            </a:r>
          </a:p>
          <a:p>
            <a:pPr lvl="0"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dirty="0"/>
              <a:t>2.9</a:t>
            </a:r>
            <a:r>
              <a:rPr lang="zh-CN" altLang="en-US" sz="2000" dirty="0"/>
              <a:t>、188法医病理切片室办公家具推荐方案</a:t>
            </a:r>
            <a:r>
              <a:rPr lang="en-US" altLang="zh-CN" sz="2000" dirty="0"/>
              <a:t>...............................27-28</a:t>
            </a:r>
          </a:p>
          <a:p>
            <a:pPr lvl="0"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/>
              <a:t>三</a:t>
            </a:r>
            <a:r>
              <a:rPr lang="en-US" altLang="zh-CN" sz="2000" b="1" dirty="0"/>
              <a:t>.</a:t>
            </a:r>
            <a:r>
              <a:rPr lang="zh-CN" altLang="en-US" sz="2000" b="1" dirty="0"/>
              <a:t>三层办公家具推荐方案</a:t>
            </a:r>
            <a:r>
              <a:rPr lang="en-US" altLang="zh-CN" sz="2000" b="1" dirty="0"/>
              <a:t>..........................................................29-43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dirty="0"/>
              <a:t>3.1</a:t>
            </a:r>
            <a:r>
              <a:rPr lang="zh-CN" altLang="en-US" sz="2000" dirty="0"/>
              <a:t>、</a:t>
            </a:r>
            <a:r>
              <a:rPr lang="zh-CN" altLang="en-US" sz="2000" dirty="0" smtClean="0"/>
              <a:t>355医疗损害办公室</a:t>
            </a:r>
            <a:r>
              <a:rPr lang="zh-CN" altLang="en-US" sz="2000" dirty="0"/>
              <a:t>办公家具推荐方案</a:t>
            </a:r>
            <a:r>
              <a:rPr lang="en-US" altLang="zh-CN" sz="2000" dirty="0"/>
              <a:t>...................................29-30</a:t>
            </a:r>
          </a:p>
          <a:p>
            <a:pPr lvl="0"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dirty="0"/>
              <a:t>3.2</a:t>
            </a:r>
            <a:r>
              <a:rPr lang="zh-CN" altLang="en-US" sz="2000" dirty="0"/>
              <a:t>、357-</a:t>
            </a:r>
            <a:r>
              <a:rPr lang="zh-CN" altLang="en-US" sz="2000" dirty="0" smtClean="0"/>
              <a:t>1所领导办公室</a:t>
            </a:r>
            <a:r>
              <a:rPr lang="zh-CN" altLang="en-US" sz="2000" dirty="0"/>
              <a:t>办公家具推荐方案</a:t>
            </a:r>
            <a:r>
              <a:rPr lang="en-US" altLang="zh-CN" sz="2000" dirty="0"/>
              <a:t>............................31-33</a:t>
            </a:r>
          </a:p>
          <a:p>
            <a:pPr lvl="0"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dirty="0"/>
              <a:t>3.3</a:t>
            </a:r>
            <a:r>
              <a:rPr lang="zh-CN" altLang="en-US" sz="2000" dirty="0"/>
              <a:t>、357-2物证及毒化办公室办公家具推荐方案</a:t>
            </a:r>
            <a:r>
              <a:rPr lang="en-US" altLang="zh-CN" sz="2000" dirty="0"/>
              <a:t>........................34-35</a:t>
            </a:r>
          </a:p>
          <a:p>
            <a:pPr lvl="0"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dirty="0"/>
              <a:t>3.4</a:t>
            </a:r>
            <a:r>
              <a:rPr lang="zh-CN" altLang="en-US" sz="2000" dirty="0"/>
              <a:t>、</a:t>
            </a:r>
            <a:r>
              <a:rPr lang="en-US" altLang="zh-CN" sz="2000" dirty="0" smtClean="0"/>
              <a:t>363</a:t>
            </a:r>
            <a:r>
              <a:rPr lang="zh-CN" altLang="en-US" sz="2000" dirty="0" smtClean="0"/>
              <a:t>物证和理化</a:t>
            </a:r>
            <a:r>
              <a:rPr lang="zh-CN" altLang="en-US" sz="2000" dirty="0" smtClean="0">
                <a:sym typeface="+mn-ea"/>
              </a:rPr>
              <a:t>办公</a:t>
            </a:r>
            <a:r>
              <a:rPr lang="zh-CN" altLang="en-US" sz="2000" dirty="0">
                <a:sym typeface="+mn-ea"/>
              </a:rPr>
              <a:t>家具推荐方案</a:t>
            </a:r>
            <a:r>
              <a:rPr lang="en-US" altLang="zh-CN" sz="2000" dirty="0" smtClean="0">
                <a:sym typeface="+mn-ea"/>
              </a:rPr>
              <a:t>......................................  36-37</a:t>
            </a:r>
            <a:endParaRPr lang="en-US" altLang="zh-CN" sz="2000" dirty="0"/>
          </a:p>
          <a:p>
            <a:pPr lvl="0"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dirty="0"/>
              <a:t>3.5</a:t>
            </a:r>
            <a:r>
              <a:rPr lang="zh-CN" altLang="en-US" sz="2000" dirty="0"/>
              <a:t>、364医疗损害听证室/培训教室办公家具推荐方案</a:t>
            </a:r>
            <a:r>
              <a:rPr lang="en-US" altLang="zh-CN" sz="2000" dirty="0"/>
              <a:t>..............38-39</a:t>
            </a:r>
          </a:p>
          <a:p>
            <a:pPr lvl="0"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dirty="0"/>
              <a:t>3.6</a:t>
            </a:r>
            <a:r>
              <a:rPr lang="zh-CN" altLang="en-US" sz="2000" dirty="0"/>
              <a:t>、365听视力实验室办公家具推荐方案</a:t>
            </a:r>
            <a:r>
              <a:rPr lang="en-US" altLang="zh-CN" sz="2000" dirty="0"/>
              <a:t>...................................40-41</a:t>
            </a:r>
          </a:p>
          <a:p>
            <a:pPr lvl="0"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dirty="0">
                <a:sym typeface="+mn-ea"/>
              </a:rPr>
              <a:t>3.7、实验室办公家具推荐方案.....................................................42-43</a:t>
            </a:r>
            <a:endParaRPr lang="en-US" altLang="zh-CN" sz="2000" dirty="0">
              <a:solidFill>
                <a:schemeClr val="tx1"/>
              </a:solidFill>
              <a:latin typeface="+mn-ea"/>
              <a:ea typeface="+mn-ea"/>
              <a:sym typeface="黑体" panose="02010609060101010101" pitchFamily="49" charset="-122"/>
            </a:endParaRPr>
          </a:p>
          <a:p>
            <a:pPr lvl="0"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00" dirty="0">
              <a:solidFill>
                <a:schemeClr val="tx1"/>
              </a:solidFill>
              <a:latin typeface="+mn-ea"/>
              <a:ea typeface="+mn-ea"/>
              <a:sym typeface="Wingdings" panose="05000000000000000000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822950" y="621030"/>
            <a:ext cx="769620" cy="4451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/>
              <a:t>目录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AutoShape 2"/>
          <p:cNvSpPr/>
          <p:nvPr/>
        </p:nvSpPr>
        <p:spPr>
          <a:xfrm>
            <a:off x="2266950" y="4296093"/>
            <a:ext cx="8534400" cy="1575752"/>
          </a:xfrm>
          <a:prstGeom prst="horizontalScroll">
            <a:avLst>
              <a:gd name="adj" fmla="val 12500"/>
            </a:avLst>
          </a:prstGeom>
          <a:solidFill>
            <a:srgbClr val="00CC00">
              <a:alpha val="20000"/>
            </a:srgbClr>
          </a:solidFill>
          <a:ln w="9525" cap="flat" cmpd="sng">
            <a:solidFill>
              <a:srgbClr val="00CC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lIns="65305" tIns="32653" rIns="65305" bIns="32653" anchor="ctr"/>
          <a:lstStyle/>
          <a:p>
            <a:pPr lvl="0" algn="ctr"/>
            <a:endParaRPr lang="zh-CN" altLang="en-US" sz="3360" b="1" dirty="0">
              <a:solidFill>
                <a:srgbClr val="006600"/>
              </a:solidFill>
              <a:latin typeface="仿宋_GB2312" pitchFamily="1" charset="-122"/>
              <a:ea typeface="仿宋_GB2312" pitchFamily="1" charset="-122"/>
              <a:sym typeface="Wingdings" panose="05000000000000000000" charset="0"/>
            </a:endParaRPr>
          </a:p>
          <a:p>
            <a:pPr lvl="0" algn="ctr"/>
            <a:r>
              <a:rPr lang="zh-CN" altLang="en-US" sz="3360" b="1" dirty="0">
                <a:solidFill>
                  <a:srgbClr val="006600"/>
                </a:solidFill>
                <a:latin typeface="仿宋_GB2312" pitchFamily="1" charset="-122"/>
                <a:ea typeface="仿宋_GB2312" pitchFamily="1" charset="-122"/>
                <a:sym typeface="+mn-ea"/>
              </a:rPr>
              <a:t>180/182学生实习室办公家具推荐方案</a:t>
            </a:r>
            <a:endParaRPr lang="zh-CN" altLang="en-US" sz="3355" b="1" dirty="0">
              <a:solidFill>
                <a:schemeClr val="bg1"/>
              </a:solidFill>
              <a:latin typeface="+mn-ea"/>
              <a:sym typeface="Wingdings" panose="05000000000000000000" charset="0"/>
            </a:endParaRPr>
          </a:p>
          <a:p>
            <a:pPr lvl="0" algn="ctr"/>
            <a:endParaRPr lang="zh-CN" altLang="en-US" sz="322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" name="Group 3"/>
          <p:cNvGrpSpPr/>
          <p:nvPr/>
        </p:nvGrpSpPr>
        <p:grpSpPr>
          <a:xfrm>
            <a:off x="5520657" y="2018665"/>
            <a:ext cx="2225740" cy="2335213"/>
            <a:chOff x="-42" y="216"/>
            <a:chExt cx="1274" cy="1471"/>
          </a:xfrm>
        </p:grpSpPr>
        <p:pic>
          <p:nvPicPr>
            <p:cNvPr id="6148" name="Picture 4" descr="circuler_1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267"/>
              <a:ext cx="1190" cy="1209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6149" name="Picture 5" descr="light_shadow"/>
            <p:cNvPicPr>
              <a:picLocks noChangeAspect="1"/>
            </p:cNvPicPr>
            <p:nvPr/>
          </p:nvPicPr>
          <p:blipFill>
            <a:blip r:embed="rId3" cstate="print">
              <a:grayscl/>
              <a:lum bright="-76001" contrast="-3999"/>
            </a:blip>
            <a:stretch>
              <a:fillRect/>
            </a:stretch>
          </p:blipFill>
          <p:spPr>
            <a:xfrm>
              <a:off x="10" y="1391"/>
              <a:ext cx="1034" cy="29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150" name="Oval 6"/>
            <p:cNvSpPr/>
            <p:nvPr/>
          </p:nvSpPr>
          <p:spPr>
            <a:xfrm>
              <a:off x="14" y="288"/>
              <a:ext cx="1178" cy="1213"/>
            </a:xfrm>
            <a:prstGeom prst="ellipse">
              <a:avLst/>
            </a:prstGeom>
            <a:gradFill rotWithShape="1">
              <a:gsLst>
                <a:gs pos="0">
                  <a:srgbClr val="001A00"/>
                </a:gs>
                <a:gs pos="50000">
                  <a:srgbClr val="006600"/>
                </a:gs>
                <a:gs pos="100000">
                  <a:srgbClr val="001A00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wrap="none" anchor="ctr"/>
            <a:lstStyle/>
            <a:p>
              <a:pPr lvl="0"/>
              <a:endParaRPr lang="zh-CN" altLang="zh-CN" sz="322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6151" name="Freeform 7"/>
            <p:cNvSpPr/>
            <p:nvPr/>
          </p:nvSpPr>
          <p:spPr>
            <a:xfrm>
              <a:off x="127" y="288"/>
              <a:ext cx="931" cy="416"/>
            </a:xfrm>
            <a:custGeom>
              <a:avLst/>
              <a:gdLst>
                <a:gd name="txL" fmla="*/ 0 w 1321"/>
                <a:gd name="txT" fmla="*/ 0 h 712"/>
                <a:gd name="txR" fmla="*/ 1321 w 1321"/>
                <a:gd name="txB" fmla="*/ 712 h 712"/>
              </a:gdLst>
              <a:ahLst/>
              <a:cxnLst>
                <a:cxn ang="0">
                  <a:pos x="321" y="47"/>
                </a:cxn>
                <a:cxn ang="0">
                  <a:pos x="325" y="51"/>
                </a:cxn>
                <a:cxn ang="0">
                  <a:pos x="326" y="56"/>
                </a:cxn>
                <a:cxn ang="0">
                  <a:pos x="324" y="60"/>
                </a:cxn>
                <a:cxn ang="0">
                  <a:pos x="321" y="64"/>
                </a:cxn>
                <a:cxn ang="0">
                  <a:pos x="314" y="67"/>
                </a:cxn>
                <a:cxn ang="0">
                  <a:pos x="305" y="70"/>
                </a:cxn>
                <a:cxn ang="0">
                  <a:pos x="295" y="73"/>
                </a:cxn>
                <a:cxn ang="0">
                  <a:pos x="283" y="75"/>
                </a:cxn>
                <a:cxn ang="0">
                  <a:pos x="270" y="78"/>
                </a:cxn>
                <a:cxn ang="0">
                  <a:pos x="254" y="79"/>
                </a:cxn>
                <a:cxn ang="0">
                  <a:pos x="239" y="81"/>
                </a:cxn>
                <a:cxn ang="0">
                  <a:pos x="221" y="82"/>
                </a:cxn>
                <a:cxn ang="0">
                  <a:pos x="203" y="82"/>
                </a:cxn>
                <a:cxn ang="0">
                  <a:pos x="196" y="83"/>
                </a:cxn>
                <a:cxn ang="0">
                  <a:pos x="117" y="83"/>
                </a:cxn>
                <a:cxn ang="0">
                  <a:pos x="117" y="83"/>
                </a:cxn>
                <a:cxn ang="0">
                  <a:pos x="101" y="82"/>
                </a:cxn>
                <a:cxn ang="0">
                  <a:pos x="86" y="82"/>
                </a:cxn>
                <a:cxn ang="0">
                  <a:pos x="71" y="81"/>
                </a:cxn>
                <a:cxn ang="0">
                  <a:pos x="58" y="80"/>
                </a:cxn>
                <a:cxn ang="0">
                  <a:pos x="46" y="79"/>
                </a:cxn>
                <a:cxn ang="0">
                  <a:pos x="35" y="77"/>
                </a:cxn>
                <a:cxn ang="0">
                  <a:pos x="25" y="75"/>
                </a:cxn>
                <a:cxn ang="0">
                  <a:pos x="16" y="74"/>
                </a:cxn>
                <a:cxn ang="0">
                  <a:pos x="9" y="71"/>
                </a:cxn>
                <a:cxn ang="0">
                  <a:pos x="4" y="68"/>
                </a:cxn>
                <a:cxn ang="0">
                  <a:pos x="1" y="64"/>
                </a:cxn>
                <a:cxn ang="0">
                  <a:pos x="0" y="61"/>
                </a:cxn>
                <a:cxn ang="0">
                  <a:pos x="0" y="61"/>
                </a:cxn>
                <a:cxn ang="0">
                  <a:pos x="1" y="57"/>
                </a:cxn>
                <a:cxn ang="0">
                  <a:pos x="4" y="52"/>
                </a:cxn>
                <a:cxn ang="0">
                  <a:pos x="13" y="43"/>
                </a:cxn>
                <a:cxn ang="0">
                  <a:pos x="23" y="35"/>
                </a:cxn>
                <a:cxn ang="0">
                  <a:pos x="36" y="27"/>
                </a:cxn>
                <a:cxn ang="0">
                  <a:pos x="50" y="20"/>
                </a:cxn>
                <a:cxn ang="0">
                  <a:pos x="66" y="15"/>
                </a:cxn>
                <a:cxn ang="0">
                  <a:pos x="84" y="9"/>
                </a:cxn>
                <a:cxn ang="0">
                  <a:pos x="102" y="5"/>
                </a:cxn>
                <a:cxn ang="0">
                  <a:pos x="123" y="2"/>
                </a:cxn>
                <a:cxn ang="0">
                  <a:pos x="143" y="1"/>
                </a:cxn>
                <a:cxn ang="0">
                  <a:pos x="164" y="0"/>
                </a:cxn>
                <a:cxn ang="0">
                  <a:pos x="164" y="0"/>
                </a:cxn>
                <a:cxn ang="0">
                  <a:pos x="187" y="1"/>
                </a:cxn>
                <a:cxn ang="0">
                  <a:pos x="209" y="3"/>
                </a:cxn>
                <a:cxn ang="0">
                  <a:pos x="230" y="6"/>
                </a:cxn>
                <a:cxn ang="0">
                  <a:pos x="249" y="11"/>
                </a:cxn>
                <a:cxn ang="0">
                  <a:pos x="267" y="16"/>
                </a:cxn>
                <a:cxn ang="0">
                  <a:pos x="283" y="23"/>
                </a:cxn>
                <a:cxn ang="0">
                  <a:pos x="298" y="30"/>
                </a:cxn>
                <a:cxn ang="0">
                  <a:pos x="310" y="38"/>
                </a:cxn>
                <a:cxn ang="0">
                  <a:pos x="321" y="47"/>
                </a:cxn>
                <a:cxn ang="0">
                  <a:pos x="321" y="47"/>
                </a:cxn>
              </a:cxnLst>
              <a:rect l="txL" t="txT" r="txR" b="txB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>
                    <a:alpha val="100000"/>
                  </a:srgbClr>
                </a:gs>
                <a:gs pos="100000">
                  <a:srgbClr val="009900">
                    <a:alpha val="100000"/>
                  </a:srgbClr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 sz="3220"/>
            </a:p>
          </p:txBody>
        </p:sp>
        <p:grpSp>
          <p:nvGrpSpPr>
            <p:cNvPr id="3" name="Group 8"/>
            <p:cNvGrpSpPr/>
            <p:nvPr/>
          </p:nvGrpSpPr>
          <p:grpSpPr>
            <a:xfrm rot="-1297425" flipH="1" flipV="1">
              <a:off x="34" y="1290"/>
              <a:ext cx="1098" cy="270"/>
              <a:chOff x="0" y="0"/>
              <a:chExt cx="893" cy="246"/>
            </a:xfrm>
          </p:grpSpPr>
          <p:grpSp>
            <p:nvGrpSpPr>
              <p:cNvPr id="4" name="Group 9"/>
              <p:cNvGrpSpPr/>
              <p:nvPr/>
            </p:nvGrpSpPr>
            <p:grpSpPr>
              <a:xfrm>
                <a:off x="0" y="0"/>
                <a:ext cx="743" cy="185"/>
                <a:chOff x="0" y="0"/>
                <a:chExt cx="1118" cy="279"/>
              </a:xfrm>
            </p:grpSpPr>
            <p:sp>
              <p:nvSpPr>
                <p:cNvPr id="6160" name="AutoShape 10"/>
                <p:cNvSpPr/>
                <p:nvPr/>
              </p:nvSpPr>
              <p:spPr>
                <a:xfrm rot="5263130">
                  <a:off x="289" y="-294"/>
                  <a:ext cx="227" cy="816"/>
                </a:xfrm>
                <a:prstGeom prst="moon">
                  <a:avLst>
                    <a:gd name="adj" fmla="val 49769"/>
                  </a:avLst>
                </a:prstGeom>
                <a:solidFill>
                  <a:srgbClr val="5F5F5F">
                    <a:alpha val="3137"/>
                  </a:srgbClr>
                </a:solidFill>
                <a:ln w="9525">
                  <a:noFill/>
                </a:ln>
              </p:spPr>
              <p:txBody>
                <a:bodyPr wrap="none" anchor="ctr"/>
                <a:lstStyle/>
                <a:p>
                  <a:pPr lvl="0"/>
                  <a:endParaRPr lang="zh-CN" altLang="zh-CN" sz="3220" dirty="0">
                    <a:solidFill>
                      <a:srgbClr val="000000"/>
                    </a:solidFill>
                    <a:latin typeface="Arial" panose="020B0604020202020204" pitchFamily="34" charset="0"/>
                    <a:ea typeface="宋体" panose="02010600030101010101" pitchFamily="2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161" name="AutoShape 11"/>
                <p:cNvSpPr/>
                <p:nvPr/>
              </p:nvSpPr>
              <p:spPr>
                <a:xfrm rot="6078281">
                  <a:off x="425" y="-294"/>
                  <a:ext cx="227" cy="816"/>
                </a:xfrm>
                <a:prstGeom prst="moon">
                  <a:avLst>
                    <a:gd name="adj" fmla="val 49769"/>
                  </a:avLst>
                </a:prstGeom>
                <a:solidFill>
                  <a:srgbClr val="5F5F5F">
                    <a:alpha val="3137"/>
                  </a:srgbClr>
                </a:solidFill>
                <a:ln w="9525">
                  <a:noFill/>
                </a:ln>
              </p:spPr>
              <p:txBody>
                <a:bodyPr wrap="none" anchor="ctr"/>
                <a:lstStyle/>
                <a:p>
                  <a:pPr lvl="0"/>
                  <a:endParaRPr lang="zh-CN" altLang="zh-CN" sz="3220" dirty="0">
                    <a:solidFill>
                      <a:srgbClr val="000000"/>
                    </a:solidFill>
                    <a:latin typeface="Arial" panose="020B0604020202020204" pitchFamily="34" charset="0"/>
                    <a:ea typeface="宋体" panose="02010600030101010101" pitchFamily="2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162" name="AutoShape 12"/>
                <p:cNvSpPr/>
                <p:nvPr/>
              </p:nvSpPr>
              <p:spPr>
                <a:xfrm rot="6373927">
                  <a:off x="501" y="-272"/>
                  <a:ext cx="227" cy="816"/>
                </a:xfrm>
                <a:prstGeom prst="moon">
                  <a:avLst>
                    <a:gd name="adj" fmla="val 49769"/>
                  </a:avLst>
                </a:prstGeom>
                <a:solidFill>
                  <a:srgbClr val="5F5F5F">
                    <a:alpha val="3137"/>
                  </a:srgbClr>
                </a:solidFill>
                <a:ln w="9525">
                  <a:noFill/>
                </a:ln>
              </p:spPr>
              <p:txBody>
                <a:bodyPr wrap="none" anchor="ctr"/>
                <a:lstStyle/>
                <a:p>
                  <a:pPr lvl="0"/>
                  <a:endParaRPr lang="zh-CN" altLang="zh-CN" sz="3220" dirty="0">
                    <a:solidFill>
                      <a:srgbClr val="000000"/>
                    </a:solidFill>
                    <a:latin typeface="Arial" panose="020B0604020202020204" pitchFamily="34" charset="0"/>
                    <a:ea typeface="宋体" panose="02010600030101010101" pitchFamily="2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163" name="AutoShape 13"/>
                <p:cNvSpPr/>
                <p:nvPr/>
              </p:nvSpPr>
              <p:spPr>
                <a:xfrm rot="6906313">
                  <a:off x="591" y="-242"/>
                  <a:ext cx="227" cy="816"/>
                </a:xfrm>
                <a:prstGeom prst="moon">
                  <a:avLst>
                    <a:gd name="adj" fmla="val 49769"/>
                  </a:avLst>
                </a:prstGeom>
                <a:solidFill>
                  <a:srgbClr val="5F5F5F">
                    <a:alpha val="3137"/>
                  </a:srgbClr>
                </a:solidFill>
                <a:ln w="9525">
                  <a:noFill/>
                </a:ln>
              </p:spPr>
              <p:txBody>
                <a:bodyPr wrap="none" anchor="ctr"/>
                <a:lstStyle/>
                <a:p>
                  <a:pPr lvl="0"/>
                  <a:endParaRPr lang="zh-CN" altLang="zh-CN" sz="3220" dirty="0">
                    <a:solidFill>
                      <a:srgbClr val="000000"/>
                    </a:solidFill>
                    <a:latin typeface="Arial" panose="020B0604020202020204" pitchFamily="34" charset="0"/>
                    <a:ea typeface="宋体" panose="02010600030101010101" pitchFamily="2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5" name="Group 14"/>
              <p:cNvGrpSpPr/>
              <p:nvPr/>
            </p:nvGrpSpPr>
            <p:grpSpPr>
              <a:xfrm rot="1353540">
                <a:off x="150" y="60"/>
                <a:ext cx="743" cy="186"/>
                <a:chOff x="0" y="0"/>
                <a:chExt cx="1118" cy="279"/>
              </a:xfrm>
            </p:grpSpPr>
            <p:sp>
              <p:nvSpPr>
                <p:cNvPr id="6156" name="AutoShape 15"/>
                <p:cNvSpPr/>
                <p:nvPr/>
              </p:nvSpPr>
              <p:spPr>
                <a:xfrm rot="5263130">
                  <a:off x="289" y="-294"/>
                  <a:ext cx="227" cy="816"/>
                </a:xfrm>
                <a:prstGeom prst="moon">
                  <a:avLst>
                    <a:gd name="adj" fmla="val 49769"/>
                  </a:avLst>
                </a:prstGeom>
                <a:solidFill>
                  <a:srgbClr val="5F5F5F">
                    <a:alpha val="3137"/>
                  </a:srgbClr>
                </a:solidFill>
                <a:ln w="9525">
                  <a:noFill/>
                </a:ln>
              </p:spPr>
              <p:txBody>
                <a:bodyPr wrap="none" anchor="ctr"/>
                <a:lstStyle/>
                <a:p>
                  <a:pPr lvl="0"/>
                  <a:endParaRPr lang="zh-CN" altLang="zh-CN" sz="3220" dirty="0">
                    <a:solidFill>
                      <a:srgbClr val="000000"/>
                    </a:solidFill>
                    <a:latin typeface="Arial" panose="020B0604020202020204" pitchFamily="34" charset="0"/>
                    <a:ea typeface="宋体" panose="02010600030101010101" pitchFamily="2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157" name="AutoShape 16"/>
                <p:cNvSpPr/>
                <p:nvPr/>
              </p:nvSpPr>
              <p:spPr>
                <a:xfrm rot="6078281">
                  <a:off x="425" y="-294"/>
                  <a:ext cx="227" cy="816"/>
                </a:xfrm>
                <a:prstGeom prst="moon">
                  <a:avLst>
                    <a:gd name="adj" fmla="val 49769"/>
                  </a:avLst>
                </a:prstGeom>
                <a:solidFill>
                  <a:srgbClr val="5F5F5F">
                    <a:alpha val="3137"/>
                  </a:srgbClr>
                </a:solidFill>
                <a:ln w="9525">
                  <a:noFill/>
                </a:ln>
              </p:spPr>
              <p:txBody>
                <a:bodyPr wrap="none" anchor="ctr"/>
                <a:lstStyle/>
                <a:p>
                  <a:pPr lvl="0"/>
                  <a:endParaRPr lang="zh-CN" altLang="zh-CN" sz="3220" dirty="0">
                    <a:solidFill>
                      <a:srgbClr val="000000"/>
                    </a:solidFill>
                    <a:latin typeface="Arial" panose="020B0604020202020204" pitchFamily="34" charset="0"/>
                    <a:ea typeface="宋体" panose="02010600030101010101" pitchFamily="2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158" name="AutoShape 17"/>
                <p:cNvSpPr/>
                <p:nvPr/>
              </p:nvSpPr>
              <p:spPr>
                <a:xfrm rot="6373927">
                  <a:off x="501" y="-272"/>
                  <a:ext cx="227" cy="816"/>
                </a:xfrm>
                <a:prstGeom prst="moon">
                  <a:avLst>
                    <a:gd name="adj" fmla="val 49769"/>
                  </a:avLst>
                </a:prstGeom>
                <a:solidFill>
                  <a:srgbClr val="5F5F5F">
                    <a:alpha val="3137"/>
                  </a:srgbClr>
                </a:solidFill>
                <a:ln w="9525">
                  <a:noFill/>
                </a:ln>
              </p:spPr>
              <p:txBody>
                <a:bodyPr wrap="none" anchor="ctr"/>
                <a:lstStyle/>
                <a:p>
                  <a:pPr lvl="0"/>
                  <a:endParaRPr lang="zh-CN" altLang="zh-CN" sz="3220" dirty="0">
                    <a:solidFill>
                      <a:srgbClr val="000000"/>
                    </a:solidFill>
                    <a:latin typeface="Arial" panose="020B0604020202020204" pitchFamily="34" charset="0"/>
                    <a:ea typeface="宋体" panose="02010600030101010101" pitchFamily="2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159" name="AutoShape 18"/>
                <p:cNvSpPr/>
                <p:nvPr/>
              </p:nvSpPr>
              <p:spPr>
                <a:xfrm rot="6906313">
                  <a:off x="591" y="-242"/>
                  <a:ext cx="227" cy="816"/>
                </a:xfrm>
                <a:prstGeom prst="moon">
                  <a:avLst>
                    <a:gd name="adj" fmla="val 49769"/>
                  </a:avLst>
                </a:prstGeom>
                <a:solidFill>
                  <a:srgbClr val="5F5F5F">
                    <a:alpha val="3137"/>
                  </a:srgbClr>
                </a:solidFill>
                <a:ln w="9525">
                  <a:noFill/>
                </a:ln>
              </p:spPr>
              <p:txBody>
                <a:bodyPr wrap="none" anchor="ctr"/>
                <a:lstStyle/>
                <a:p>
                  <a:pPr lvl="0"/>
                  <a:endParaRPr lang="zh-CN" altLang="zh-CN" sz="3220" dirty="0">
                    <a:solidFill>
                      <a:srgbClr val="000000"/>
                    </a:solidFill>
                    <a:latin typeface="Arial" panose="020B0604020202020204" pitchFamily="34" charset="0"/>
                    <a:ea typeface="宋体" panose="02010600030101010101" pitchFamily="2" charset="-122"/>
                    <a:sym typeface="Arial" panose="020B0604020202020204" pitchFamily="34" charset="0"/>
                  </a:endParaRPr>
                </a:p>
              </p:txBody>
            </p:sp>
          </p:grpSp>
        </p:grpSp>
        <p:sp>
          <p:nvSpPr>
            <p:cNvPr id="6153" name="Rectangle 19"/>
            <p:cNvSpPr/>
            <p:nvPr/>
          </p:nvSpPr>
          <p:spPr>
            <a:xfrm>
              <a:off x="-42" y="216"/>
              <a:ext cx="1274" cy="10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87193" tIns="43597" rIns="87193" bIns="43597" anchor="ctr">
              <a:spAutoFit/>
            </a:bodyPr>
            <a:lstStyle/>
            <a:p>
              <a:pPr lvl="0" algn="ctr"/>
              <a:r>
                <a:rPr lang="en-US" altLang="zh-CN" sz="10640" b="1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sym typeface="华文细黑" panose="02010600040101010101" pitchFamily="2" charset="-122"/>
                </a:rPr>
                <a:t>2.6</a:t>
              </a:r>
            </a:p>
          </p:txBody>
        </p:sp>
      </p:grpSp>
    </p:spTree>
  </p:cSld>
  <p:clrMapOvr>
    <a:masterClrMapping/>
  </p:clrMapOvr>
  <p:transition advTm="3234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7A11152-572F-4842-8E78-611BB57FAA04}" type="slidenum">
              <a:rPr lang="zh-CN" altLang="en-US"/>
              <a:pPr>
                <a:defRPr/>
              </a:pPr>
              <a:t>21</a:t>
            </a:fld>
            <a:endParaRPr lang="zh-CN" altLang="en-US"/>
          </a:p>
        </p:txBody>
      </p:sp>
      <p:pic>
        <p:nvPicPr>
          <p:cNvPr id="4" name="图片 3" descr="南京医科大学汉中路平面布置图2018-2"/>
          <p:cNvPicPr>
            <a:picLocks noChangeAspect="1"/>
          </p:cNvPicPr>
          <p:nvPr/>
        </p:nvPicPr>
        <p:blipFill>
          <a:blip r:embed="rId2" cstate="print"/>
          <a:srcRect l="44177" t="34688" r="43040" b="34604"/>
          <a:stretch>
            <a:fillRect/>
          </a:stretch>
        </p:blipFill>
        <p:spPr>
          <a:xfrm>
            <a:off x="367665" y="6308090"/>
            <a:ext cx="1823720" cy="2823210"/>
          </a:xfrm>
          <a:prstGeom prst="rect">
            <a:avLst/>
          </a:prstGeom>
        </p:spPr>
      </p:pic>
      <p:pic>
        <p:nvPicPr>
          <p:cNvPr id="6" name="图片 5" descr="南医大汉中路直型工位4.9-6"/>
          <p:cNvPicPr>
            <a:picLocks noChangeAspect="1"/>
          </p:cNvPicPr>
          <p:nvPr/>
        </p:nvPicPr>
        <p:blipFill>
          <a:blip r:embed="rId3" cstate="print"/>
          <a:srcRect l="8582" r="9470" b="4353"/>
          <a:stretch>
            <a:fillRect/>
          </a:stretch>
        </p:blipFill>
        <p:spPr>
          <a:xfrm>
            <a:off x="7562850" y="4699635"/>
            <a:ext cx="2019300" cy="152273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4493895" y="657860"/>
            <a:ext cx="33629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000" b="1">
                <a:sym typeface="+mn-ea"/>
              </a:rPr>
              <a:t>180/182学生实习室</a:t>
            </a:r>
            <a:r>
              <a:rPr lang="zh-CN" altLang="en-US" sz="2000" b="1"/>
              <a:t>配置方案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2726690" y="6299200"/>
            <a:ext cx="323913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200"/>
              <a:t>产品型号：工位</a:t>
            </a:r>
          </a:p>
          <a:p>
            <a:pPr algn="l"/>
            <a:r>
              <a:rPr lang="zh-CN" altLang="en-US" sz="1200"/>
              <a:t>两组三人一字型（带吊柜）</a:t>
            </a:r>
          </a:p>
          <a:p>
            <a:pPr algn="l"/>
            <a:r>
              <a:rPr lang="zh-CN" altLang="en-US" sz="1200"/>
              <a:t>产品尺寸：1200*600*750/1800</a:t>
            </a:r>
          </a:p>
          <a:p>
            <a:pPr algn="l"/>
            <a:r>
              <a:rPr lang="zh-CN" altLang="en-US" sz="1200"/>
              <a:t>台面和吊柜凯莱橡木BS-73，P40屏风太空灰P987，白色钢架，不要活动小柜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726690" y="7316470"/>
            <a:ext cx="8865235" cy="18148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1400"/>
              <a:t>1、屏风：采用广西凤铝铝合金型材框架，优质三聚氰胺板+玻璃。屏风板选用不易燃塑合板裹以阻燃麻绒，厚风厚度40mm，走线功能强大，内有走线功能，台面上下均可走线。</a:t>
            </a:r>
          </a:p>
          <a:p>
            <a:r>
              <a:rPr lang="zh-CN" altLang="en-US" sz="1400"/>
              <a:t>2、面材：采用优质防火饰面板，富美佳、露水河、大亚，耐刮、耐磨、耐腐蚀、耐高温；</a:t>
            </a:r>
          </a:p>
          <a:p>
            <a:r>
              <a:rPr lang="zh-CN" altLang="en-US" sz="1400"/>
              <a:t>3、基材：采用E1“亚创”优质环保型人造板，甲醛含量≤1.5mg/L。</a:t>
            </a:r>
          </a:p>
          <a:p>
            <a:r>
              <a:rPr lang="zh-CN" altLang="en-US" sz="1400"/>
              <a:t>4、黏合剂：易涂宝、大宝、华润牌环保型胶水。</a:t>
            </a:r>
          </a:p>
          <a:p>
            <a:r>
              <a:rPr lang="zh-CN" altLang="en-US" sz="1400"/>
              <a:t>5、热熔胶：富兰克林、易涂宝、大宝、华润，优点在于：耐热性、耐寒性、防水性、无污染。</a:t>
            </a:r>
          </a:p>
          <a:p>
            <a:r>
              <a:rPr lang="zh-CN" altLang="en-US" sz="1400"/>
              <a:t>6、五金：采用进口海福乐、海蒂诗、BMB优质配件，所有材料经防虫、防腐等化学处理，产品达到国家环保检测标准。具有安装快速，结构简单，连接牢固，开启快捷之特点。</a:t>
            </a:r>
          </a:p>
        </p:txBody>
      </p:sp>
      <p:pic>
        <p:nvPicPr>
          <p:cNvPr id="141" name="图片 140"/>
          <p:cNvPicPr>
            <a:picLocks noChangeAspect="1"/>
          </p:cNvPicPr>
          <p:nvPr/>
        </p:nvPicPr>
        <p:blipFill>
          <a:blip r:embed="rId4" cstate="print"/>
          <a:srcRect l="6030" r="10832" b="6157"/>
          <a:stretch>
            <a:fillRect/>
          </a:stretch>
        </p:blipFill>
        <p:spPr>
          <a:xfrm>
            <a:off x="9747885" y="1270635"/>
            <a:ext cx="2583815" cy="362458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9596755" y="5130800"/>
            <a:ext cx="298640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200"/>
              <a:t>产品型号：座椅</a:t>
            </a:r>
          </a:p>
          <a:p>
            <a:pPr algn="l"/>
            <a:r>
              <a:rPr lang="zh-CN" altLang="en-US" sz="1200"/>
              <a:t>产品尺寸：标准</a:t>
            </a:r>
          </a:p>
          <a:p>
            <a:pPr algn="l"/>
            <a:r>
              <a:rPr lang="zh-CN" altLang="en-US" sz="1200"/>
              <a:t>黑色PP料背架，带固定腰靠40密度高弹力海绵PP固定扶手25管1.8厚黑色烤漆弓形架 。</a:t>
            </a:r>
          </a:p>
        </p:txBody>
      </p:sp>
      <p:pic>
        <p:nvPicPr>
          <p:cNvPr id="10" name="图片 9" descr="南医大汉中路L型工位5.8-6"/>
          <p:cNvPicPr>
            <a:picLocks noChangeAspect="1"/>
          </p:cNvPicPr>
          <p:nvPr/>
        </p:nvPicPr>
        <p:blipFill>
          <a:blip r:embed="rId5" cstate="print"/>
          <a:srcRect l="17912" r="34225"/>
          <a:stretch>
            <a:fillRect/>
          </a:stretch>
        </p:blipFill>
        <p:spPr>
          <a:xfrm>
            <a:off x="7562850" y="1270635"/>
            <a:ext cx="2040255" cy="2754630"/>
          </a:xfrm>
          <a:prstGeom prst="rect">
            <a:avLst/>
          </a:prstGeom>
        </p:spPr>
      </p:pic>
      <p:pic>
        <p:nvPicPr>
          <p:cNvPr id="11" name="图片 10" descr="南医大汉中路L型工位5.8-1"/>
          <p:cNvPicPr>
            <a:picLocks noChangeAspect="1"/>
          </p:cNvPicPr>
          <p:nvPr/>
        </p:nvPicPr>
        <p:blipFill>
          <a:blip r:embed="rId6" cstate="print"/>
          <a:srcRect l="5941" r="4167" b="2307"/>
          <a:stretch>
            <a:fillRect/>
          </a:stretch>
        </p:blipFill>
        <p:spPr>
          <a:xfrm>
            <a:off x="367665" y="1270635"/>
            <a:ext cx="7053580" cy="495173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AutoShape 2"/>
          <p:cNvSpPr/>
          <p:nvPr/>
        </p:nvSpPr>
        <p:spPr>
          <a:xfrm>
            <a:off x="2266950" y="4296093"/>
            <a:ext cx="8534400" cy="1575752"/>
          </a:xfrm>
          <a:prstGeom prst="horizontalScroll">
            <a:avLst>
              <a:gd name="adj" fmla="val 12500"/>
            </a:avLst>
          </a:prstGeom>
          <a:solidFill>
            <a:srgbClr val="00CC00">
              <a:alpha val="20000"/>
            </a:srgbClr>
          </a:solidFill>
          <a:ln w="9525" cap="flat" cmpd="sng">
            <a:solidFill>
              <a:srgbClr val="00CC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lIns="65305" tIns="32653" rIns="65305" bIns="32653" anchor="ctr"/>
          <a:lstStyle/>
          <a:p>
            <a:pPr lvl="0" algn="ctr"/>
            <a:endParaRPr lang="zh-CN" altLang="en-US" sz="3360" b="1" dirty="0">
              <a:solidFill>
                <a:srgbClr val="006600"/>
              </a:solidFill>
              <a:latin typeface="仿宋_GB2312" pitchFamily="1" charset="-122"/>
              <a:ea typeface="仿宋_GB2312" pitchFamily="1" charset="-122"/>
              <a:sym typeface="Wingdings" panose="05000000000000000000" charset="0"/>
            </a:endParaRPr>
          </a:p>
          <a:p>
            <a:pPr lvl="0" algn="ctr"/>
            <a:r>
              <a:rPr lang="zh-CN" altLang="en-US" sz="3360" b="1" dirty="0">
                <a:solidFill>
                  <a:srgbClr val="006600"/>
                </a:solidFill>
                <a:latin typeface="仿宋_GB2312" pitchFamily="1" charset="-122"/>
                <a:ea typeface="仿宋_GB2312" pitchFamily="1" charset="-122"/>
                <a:sym typeface="+mn-ea"/>
              </a:rPr>
              <a:t>186-1病理临床主任办公室办公家具推荐方案</a:t>
            </a:r>
            <a:endParaRPr lang="zh-CN" altLang="en-US" sz="3355" b="1" dirty="0">
              <a:solidFill>
                <a:schemeClr val="bg1"/>
              </a:solidFill>
              <a:latin typeface="+mn-ea"/>
              <a:sym typeface="Wingdings" panose="05000000000000000000" charset="0"/>
            </a:endParaRPr>
          </a:p>
          <a:p>
            <a:pPr lvl="0" algn="ctr"/>
            <a:endParaRPr lang="zh-CN" altLang="en-US" sz="322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" name="Group 3"/>
          <p:cNvGrpSpPr/>
          <p:nvPr/>
        </p:nvGrpSpPr>
        <p:grpSpPr>
          <a:xfrm>
            <a:off x="5520657" y="2018665"/>
            <a:ext cx="2225740" cy="2335213"/>
            <a:chOff x="-42" y="216"/>
            <a:chExt cx="1274" cy="1471"/>
          </a:xfrm>
        </p:grpSpPr>
        <p:pic>
          <p:nvPicPr>
            <p:cNvPr id="6148" name="Picture 4" descr="circuler_1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267"/>
              <a:ext cx="1190" cy="1209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6149" name="Picture 5" descr="light_shadow"/>
            <p:cNvPicPr>
              <a:picLocks noChangeAspect="1"/>
            </p:cNvPicPr>
            <p:nvPr/>
          </p:nvPicPr>
          <p:blipFill>
            <a:blip r:embed="rId3" cstate="print">
              <a:grayscl/>
              <a:lum bright="-76001" contrast="-3999"/>
            </a:blip>
            <a:stretch>
              <a:fillRect/>
            </a:stretch>
          </p:blipFill>
          <p:spPr>
            <a:xfrm>
              <a:off x="10" y="1391"/>
              <a:ext cx="1034" cy="29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150" name="Oval 6"/>
            <p:cNvSpPr/>
            <p:nvPr/>
          </p:nvSpPr>
          <p:spPr>
            <a:xfrm>
              <a:off x="14" y="288"/>
              <a:ext cx="1178" cy="1213"/>
            </a:xfrm>
            <a:prstGeom prst="ellipse">
              <a:avLst/>
            </a:prstGeom>
            <a:gradFill rotWithShape="1">
              <a:gsLst>
                <a:gs pos="0">
                  <a:srgbClr val="001A00"/>
                </a:gs>
                <a:gs pos="50000">
                  <a:srgbClr val="006600"/>
                </a:gs>
                <a:gs pos="100000">
                  <a:srgbClr val="001A00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wrap="none" anchor="ctr"/>
            <a:lstStyle/>
            <a:p>
              <a:pPr lvl="0"/>
              <a:endParaRPr lang="zh-CN" altLang="zh-CN" sz="322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6151" name="Freeform 7"/>
            <p:cNvSpPr/>
            <p:nvPr/>
          </p:nvSpPr>
          <p:spPr>
            <a:xfrm>
              <a:off x="127" y="288"/>
              <a:ext cx="931" cy="416"/>
            </a:xfrm>
            <a:custGeom>
              <a:avLst/>
              <a:gdLst>
                <a:gd name="txL" fmla="*/ 0 w 1321"/>
                <a:gd name="txT" fmla="*/ 0 h 712"/>
                <a:gd name="txR" fmla="*/ 1321 w 1321"/>
                <a:gd name="txB" fmla="*/ 712 h 712"/>
              </a:gdLst>
              <a:ahLst/>
              <a:cxnLst>
                <a:cxn ang="0">
                  <a:pos x="321" y="47"/>
                </a:cxn>
                <a:cxn ang="0">
                  <a:pos x="325" y="51"/>
                </a:cxn>
                <a:cxn ang="0">
                  <a:pos x="326" y="56"/>
                </a:cxn>
                <a:cxn ang="0">
                  <a:pos x="324" y="60"/>
                </a:cxn>
                <a:cxn ang="0">
                  <a:pos x="321" y="64"/>
                </a:cxn>
                <a:cxn ang="0">
                  <a:pos x="314" y="67"/>
                </a:cxn>
                <a:cxn ang="0">
                  <a:pos x="305" y="70"/>
                </a:cxn>
                <a:cxn ang="0">
                  <a:pos x="295" y="73"/>
                </a:cxn>
                <a:cxn ang="0">
                  <a:pos x="283" y="75"/>
                </a:cxn>
                <a:cxn ang="0">
                  <a:pos x="270" y="78"/>
                </a:cxn>
                <a:cxn ang="0">
                  <a:pos x="254" y="79"/>
                </a:cxn>
                <a:cxn ang="0">
                  <a:pos x="239" y="81"/>
                </a:cxn>
                <a:cxn ang="0">
                  <a:pos x="221" y="82"/>
                </a:cxn>
                <a:cxn ang="0">
                  <a:pos x="203" y="82"/>
                </a:cxn>
                <a:cxn ang="0">
                  <a:pos x="196" y="83"/>
                </a:cxn>
                <a:cxn ang="0">
                  <a:pos x="117" y="83"/>
                </a:cxn>
                <a:cxn ang="0">
                  <a:pos x="117" y="83"/>
                </a:cxn>
                <a:cxn ang="0">
                  <a:pos x="101" y="82"/>
                </a:cxn>
                <a:cxn ang="0">
                  <a:pos x="86" y="82"/>
                </a:cxn>
                <a:cxn ang="0">
                  <a:pos x="71" y="81"/>
                </a:cxn>
                <a:cxn ang="0">
                  <a:pos x="58" y="80"/>
                </a:cxn>
                <a:cxn ang="0">
                  <a:pos x="46" y="79"/>
                </a:cxn>
                <a:cxn ang="0">
                  <a:pos x="35" y="77"/>
                </a:cxn>
                <a:cxn ang="0">
                  <a:pos x="25" y="75"/>
                </a:cxn>
                <a:cxn ang="0">
                  <a:pos x="16" y="74"/>
                </a:cxn>
                <a:cxn ang="0">
                  <a:pos x="9" y="71"/>
                </a:cxn>
                <a:cxn ang="0">
                  <a:pos x="4" y="68"/>
                </a:cxn>
                <a:cxn ang="0">
                  <a:pos x="1" y="64"/>
                </a:cxn>
                <a:cxn ang="0">
                  <a:pos x="0" y="61"/>
                </a:cxn>
                <a:cxn ang="0">
                  <a:pos x="0" y="61"/>
                </a:cxn>
                <a:cxn ang="0">
                  <a:pos x="1" y="57"/>
                </a:cxn>
                <a:cxn ang="0">
                  <a:pos x="4" y="52"/>
                </a:cxn>
                <a:cxn ang="0">
                  <a:pos x="13" y="43"/>
                </a:cxn>
                <a:cxn ang="0">
                  <a:pos x="23" y="35"/>
                </a:cxn>
                <a:cxn ang="0">
                  <a:pos x="36" y="27"/>
                </a:cxn>
                <a:cxn ang="0">
                  <a:pos x="50" y="20"/>
                </a:cxn>
                <a:cxn ang="0">
                  <a:pos x="66" y="15"/>
                </a:cxn>
                <a:cxn ang="0">
                  <a:pos x="84" y="9"/>
                </a:cxn>
                <a:cxn ang="0">
                  <a:pos x="102" y="5"/>
                </a:cxn>
                <a:cxn ang="0">
                  <a:pos x="123" y="2"/>
                </a:cxn>
                <a:cxn ang="0">
                  <a:pos x="143" y="1"/>
                </a:cxn>
                <a:cxn ang="0">
                  <a:pos x="164" y="0"/>
                </a:cxn>
                <a:cxn ang="0">
                  <a:pos x="164" y="0"/>
                </a:cxn>
                <a:cxn ang="0">
                  <a:pos x="187" y="1"/>
                </a:cxn>
                <a:cxn ang="0">
                  <a:pos x="209" y="3"/>
                </a:cxn>
                <a:cxn ang="0">
                  <a:pos x="230" y="6"/>
                </a:cxn>
                <a:cxn ang="0">
                  <a:pos x="249" y="11"/>
                </a:cxn>
                <a:cxn ang="0">
                  <a:pos x="267" y="16"/>
                </a:cxn>
                <a:cxn ang="0">
                  <a:pos x="283" y="23"/>
                </a:cxn>
                <a:cxn ang="0">
                  <a:pos x="298" y="30"/>
                </a:cxn>
                <a:cxn ang="0">
                  <a:pos x="310" y="38"/>
                </a:cxn>
                <a:cxn ang="0">
                  <a:pos x="321" y="47"/>
                </a:cxn>
                <a:cxn ang="0">
                  <a:pos x="321" y="47"/>
                </a:cxn>
              </a:cxnLst>
              <a:rect l="txL" t="txT" r="txR" b="txB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>
                    <a:alpha val="100000"/>
                  </a:srgbClr>
                </a:gs>
                <a:gs pos="100000">
                  <a:srgbClr val="009900">
                    <a:alpha val="100000"/>
                  </a:srgbClr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 sz="3220"/>
            </a:p>
          </p:txBody>
        </p:sp>
        <p:grpSp>
          <p:nvGrpSpPr>
            <p:cNvPr id="3" name="Group 8"/>
            <p:cNvGrpSpPr/>
            <p:nvPr/>
          </p:nvGrpSpPr>
          <p:grpSpPr>
            <a:xfrm rot="-1297425" flipH="1" flipV="1">
              <a:off x="34" y="1290"/>
              <a:ext cx="1098" cy="270"/>
              <a:chOff x="0" y="0"/>
              <a:chExt cx="893" cy="246"/>
            </a:xfrm>
          </p:grpSpPr>
          <p:grpSp>
            <p:nvGrpSpPr>
              <p:cNvPr id="4" name="Group 9"/>
              <p:cNvGrpSpPr/>
              <p:nvPr/>
            </p:nvGrpSpPr>
            <p:grpSpPr>
              <a:xfrm>
                <a:off x="0" y="0"/>
                <a:ext cx="743" cy="185"/>
                <a:chOff x="0" y="0"/>
                <a:chExt cx="1118" cy="279"/>
              </a:xfrm>
            </p:grpSpPr>
            <p:sp>
              <p:nvSpPr>
                <p:cNvPr id="6160" name="AutoShape 10"/>
                <p:cNvSpPr/>
                <p:nvPr/>
              </p:nvSpPr>
              <p:spPr>
                <a:xfrm rot="5263130">
                  <a:off x="289" y="-294"/>
                  <a:ext cx="227" cy="816"/>
                </a:xfrm>
                <a:prstGeom prst="moon">
                  <a:avLst>
                    <a:gd name="adj" fmla="val 49769"/>
                  </a:avLst>
                </a:prstGeom>
                <a:solidFill>
                  <a:srgbClr val="5F5F5F">
                    <a:alpha val="3137"/>
                  </a:srgbClr>
                </a:solidFill>
                <a:ln w="9525">
                  <a:noFill/>
                </a:ln>
              </p:spPr>
              <p:txBody>
                <a:bodyPr wrap="none" anchor="ctr"/>
                <a:lstStyle/>
                <a:p>
                  <a:pPr lvl="0"/>
                  <a:endParaRPr lang="zh-CN" altLang="zh-CN" sz="3220" dirty="0">
                    <a:solidFill>
                      <a:srgbClr val="000000"/>
                    </a:solidFill>
                    <a:latin typeface="Arial" panose="020B0604020202020204" pitchFamily="34" charset="0"/>
                    <a:ea typeface="宋体" panose="02010600030101010101" pitchFamily="2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161" name="AutoShape 11"/>
                <p:cNvSpPr/>
                <p:nvPr/>
              </p:nvSpPr>
              <p:spPr>
                <a:xfrm rot="6078281">
                  <a:off x="425" y="-294"/>
                  <a:ext cx="227" cy="816"/>
                </a:xfrm>
                <a:prstGeom prst="moon">
                  <a:avLst>
                    <a:gd name="adj" fmla="val 49769"/>
                  </a:avLst>
                </a:prstGeom>
                <a:solidFill>
                  <a:srgbClr val="5F5F5F">
                    <a:alpha val="3137"/>
                  </a:srgbClr>
                </a:solidFill>
                <a:ln w="9525">
                  <a:noFill/>
                </a:ln>
              </p:spPr>
              <p:txBody>
                <a:bodyPr wrap="none" anchor="ctr"/>
                <a:lstStyle/>
                <a:p>
                  <a:pPr lvl="0"/>
                  <a:endParaRPr lang="zh-CN" altLang="zh-CN" sz="3220" dirty="0">
                    <a:solidFill>
                      <a:srgbClr val="000000"/>
                    </a:solidFill>
                    <a:latin typeface="Arial" panose="020B0604020202020204" pitchFamily="34" charset="0"/>
                    <a:ea typeface="宋体" panose="02010600030101010101" pitchFamily="2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162" name="AutoShape 12"/>
                <p:cNvSpPr/>
                <p:nvPr/>
              </p:nvSpPr>
              <p:spPr>
                <a:xfrm rot="6373927">
                  <a:off x="501" y="-272"/>
                  <a:ext cx="227" cy="816"/>
                </a:xfrm>
                <a:prstGeom prst="moon">
                  <a:avLst>
                    <a:gd name="adj" fmla="val 49769"/>
                  </a:avLst>
                </a:prstGeom>
                <a:solidFill>
                  <a:srgbClr val="5F5F5F">
                    <a:alpha val="3137"/>
                  </a:srgbClr>
                </a:solidFill>
                <a:ln w="9525">
                  <a:noFill/>
                </a:ln>
              </p:spPr>
              <p:txBody>
                <a:bodyPr wrap="none" anchor="ctr"/>
                <a:lstStyle/>
                <a:p>
                  <a:pPr lvl="0"/>
                  <a:endParaRPr lang="zh-CN" altLang="zh-CN" sz="3220" dirty="0">
                    <a:solidFill>
                      <a:srgbClr val="000000"/>
                    </a:solidFill>
                    <a:latin typeface="Arial" panose="020B0604020202020204" pitchFamily="34" charset="0"/>
                    <a:ea typeface="宋体" panose="02010600030101010101" pitchFamily="2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163" name="AutoShape 13"/>
                <p:cNvSpPr/>
                <p:nvPr/>
              </p:nvSpPr>
              <p:spPr>
                <a:xfrm rot="6906313">
                  <a:off x="591" y="-242"/>
                  <a:ext cx="227" cy="816"/>
                </a:xfrm>
                <a:prstGeom prst="moon">
                  <a:avLst>
                    <a:gd name="adj" fmla="val 49769"/>
                  </a:avLst>
                </a:prstGeom>
                <a:solidFill>
                  <a:srgbClr val="5F5F5F">
                    <a:alpha val="3137"/>
                  </a:srgbClr>
                </a:solidFill>
                <a:ln w="9525">
                  <a:noFill/>
                </a:ln>
              </p:spPr>
              <p:txBody>
                <a:bodyPr wrap="none" anchor="ctr"/>
                <a:lstStyle/>
                <a:p>
                  <a:pPr lvl="0"/>
                  <a:endParaRPr lang="zh-CN" altLang="zh-CN" sz="3220" dirty="0">
                    <a:solidFill>
                      <a:srgbClr val="000000"/>
                    </a:solidFill>
                    <a:latin typeface="Arial" panose="020B0604020202020204" pitchFamily="34" charset="0"/>
                    <a:ea typeface="宋体" panose="02010600030101010101" pitchFamily="2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5" name="Group 14"/>
              <p:cNvGrpSpPr/>
              <p:nvPr/>
            </p:nvGrpSpPr>
            <p:grpSpPr>
              <a:xfrm rot="1353540">
                <a:off x="150" y="60"/>
                <a:ext cx="743" cy="186"/>
                <a:chOff x="0" y="0"/>
                <a:chExt cx="1118" cy="279"/>
              </a:xfrm>
            </p:grpSpPr>
            <p:sp>
              <p:nvSpPr>
                <p:cNvPr id="6156" name="AutoShape 15"/>
                <p:cNvSpPr/>
                <p:nvPr/>
              </p:nvSpPr>
              <p:spPr>
                <a:xfrm rot="5263130">
                  <a:off x="289" y="-294"/>
                  <a:ext cx="227" cy="816"/>
                </a:xfrm>
                <a:prstGeom prst="moon">
                  <a:avLst>
                    <a:gd name="adj" fmla="val 49769"/>
                  </a:avLst>
                </a:prstGeom>
                <a:solidFill>
                  <a:srgbClr val="5F5F5F">
                    <a:alpha val="3137"/>
                  </a:srgbClr>
                </a:solidFill>
                <a:ln w="9525">
                  <a:noFill/>
                </a:ln>
              </p:spPr>
              <p:txBody>
                <a:bodyPr wrap="none" anchor="ctr"/>
                <a:lstStyle/>
                <a:p>
                  <a:pPr lvl="0"/>
                  <a:endParaRPr lang="zh-CN" altLang="zh-CN" sz="3220" dirty="0">
                    <a:solidFill>
                      <a:srgbClr val="000000"/>
                    </a:solidFill>
                    <a:latin typeface="Arial" panose="020B0604020202020204" pitchFamily="34" charset="0"/>
                    <a:ea typeface="宋体" panose="02010600030101010101" pitchFamily="2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157" name="AutoShape 16"/>
                <p:cNvSpPr/>
                <p:nvPr/>
              </p:nvSpPr>
              <p:spPr>
                <a:xfrm rot="6078281">
                  <a:off x="425" y="-294"/>
                  <a:ext cx="227" cy="816"/>
                </a:xfrm>
                <a:prstGeom prst="moon">
                  <a:avLst>
                    <a:gd name="adj" fmla="val 49769"/>
                  </a:avLst>
                </a:prstGeom>
                <a:solidFill>
                  <a:srgbClr val="5F5F5F">
                    <a:alpha val="3137"/>
                  </a:srgbClr>
                </a:solidFill>
                <a:ln w="9525">
                  <a:noFill/>
                </a:ln>
              </p:spPr>
              <p:txBody>
                <a:bodyPr wrap="none" anchor="ctr"/>
                <a:lstStyle/>
                <a:p>
                  <a:pPr lvl="0"/>
                  <a:endParaRPr lang="zh-CN" altLang="zh-CN" sz="3220" dirty="0">
                    <a:solidFill>
                      <a:srgbClr val="000000"/>
                    </a:solidFill>
                    <a:latin typeface="Arial" panose="020B0604020202020204" pitchFamily="34" charset="0"/>
                    <a:ea typeface="宋体" panose="02010600030101010101" pitchFamily="2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158" name="AutoShape 17"/>
                <p:cNvSpPr/>
                <p:nvPr/>
              </p:nvSpPr>
              <p:spPr>
                <a:xfrm rot="6373927">
                  <a:off x="501" y="-272"/>
                  <a:ext cx="227" cy="816"/>
                </a:xfrm>
                <a:prstGeom prst="moon">
                  <a:avLst>
                    <a:gd name="adj" fmla="val 49769"/>
                  </a:avLst>
                </a:prstGeom>
                <a:solidFill>
                  <a:srgbClr val="5F5F5F">
                    <a:alpha val="3137"/>
                  </a:srgbClr>
                </a:solidFill>
                <a:ln w="9525">
                  <a:noFill/>
                </a:ln>
              </p:spPr>
              <p:txBody>
                <a:bodyPr wrap="none" anchor="ctr"/>
                <a:lstStyle/>
                <a:p>
                  <a:pPr lvl="0"/>
                  <a:endParaRPr lang="zh-CN" altLang="zh-CN" sz="3220" dirty="0">
                    <a:solidFill>
                      <a:srgbClr val="000000"/>
                    </a:solidFill>
                    <a:latin typeface="Arial" panose="020B0604020202020204" pitchFamily="34" charset="0"/>
                    <a:ea typeface="宋体" panose="02010600030101010101" pitchFamily="2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159" name="AutoShape 18"/>
                <p:cNvSpPr/>
                <p:nvPr/>
              </p:nvSpPr>
              <p:spPr>
                <a:xfrm rot="6906313">
                  <a:off x="591" y="-242"/>
                  <a:ext cx="227" cy="816"/>
                </a:xfrm>
                <a:prstGeom prst="moon">
                  <a:avLst>
                    <a:gd name="adj" fmla="val 49769"/>
                  </a:avLst>
                </a:prstGeom>
                <a:solidFill>
                  <a:srgbClr val="5F5F5F">
                    <a:alpha val="3137"/>
                  </a:srgbClr>
                </a:solidFill>
                <a:ln w="9525">
                  <a:noFill/>
                </a:ln>
              </p:spPr>
              <p:txBody>
                <a:bodyPr wrap="none" anchor="ctr"/>
                <a:lstStyle/>
                <a:p>
                  <a:pPr lvl="0"/>
                  <a:endParaRPr lang="zh-CN" altLang="zh-CN" sz="3220" dirty="0">
                    <a:solidFill>
                      <a:srgbClr val="000000"/>
                    </a:solidFill>
                    <a:latin typeface="Arial" panose="020B0604020202020204" pitchFamily="34" charset="0"/>
                    <a:ea typeface="宋体" panose="02010600030101010101" pitchFamily="2" charset="-122"/>
                    <a:sym typeface="Arial" panose="020B0604020202020204" pitchFamily="34" charset="0"/>
                  </a:endParaRPr>
                </a:p>
              </p:txBody>
            </p:sp>
          </p:grpSp>
        </p:grpSp>
        <p:sp>
          <p:nvSpPr>
            <p:cNvPr id="6153" name="Rectangle 19"/>
            <p:cNvSpPr/>
            <p:nvPr/>
          </p:nvSpPr>
          <p:spPr>
            <a:xfrm>
              <a:off x="-42" y="216"/>
              <a:ext cx="1274" cy="10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87193" tIns="43597" rIns="87193" bIns="43597" anchor="ctr">
              <a:spAutoFit/>
            </a:bodyPr>
            <a:lstStyle/>
            <a:p>
              <a:pPr lvl="0" algn="ctr"/>
              <a:r>
                <a:rPr lang="en-US" altLang="zh-CN" sz="10640" b="1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sym typeface="华文细黑" panose="02010600040101010101" pitchFamily="2" charset="-122"/>
                </a:rPr>
                <a:t>2.7</a:t>
              </a:r>
            </a:p>
          </p:txBody>
        </p:sp>
      </p:grpSp>
    </p:spTree>
  </p:cSld>
  <p:clrMapOvr>
    <a:masterClrMapping/>
  </p:clrMapOvr>
  <p:transition advTm="3234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7A11152-572F-4842-8E78-611BB57FAA04}" type="slidenum">
              <a:rPr lang="zh-CN" altLang="en-US"/>
              <a:pPr>
                <a:defRPr/>
              </a:pPr>
              <a:t>23</a:t>
            </a:fld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251960" y="660400"/>
            <a:ext cx="40944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000" b="1">
                <a:sym typeface="+mn-ea"/>
              </a:rPr>
              <a:t>186-1病理临床主任办公室</a:t>
            </a:r>
            <a:r>
              <a:rPr lang="zh-CN" altLang="en-US" sz="2000" b="1"/>
              <a:t>配置方案</a:t>
            </a:r>
          </a:p>
        </p:txBody>
      </p:sp>
      <p:pic>
        <p:nvPicPr>
          <p:cNvPr id="12" name="图片 11" descr="_[A(J3BX@D)}4R1~%TK2RWF"/>
          <p:cNvPicPr>
            <a:picLocks noChangeAspect="1"/>
          </p:cNvPicPr>
          <p:nvPr/>
        </p:nvPicPr>
        <p:blipFill>
          <a:blip r:embed="rId2" cstate="print"/>
          <a:srcRect l="608" t="3843" r="2313"/>
          <a:stretch>
            <a:fillRect/>
          </a:stretch>
        </p:blipFill>
        <p:spPr>
          <a:xfrm>
            <a:off x="1807210" y="2183765"/>
            <a:ext cx="3813175" cy="2263140"/>
          </a:xfrm>
          <a:prstGeom prst="rect">
            <a:avLst/>
          </a:prstGeom>
        </p:spPr>
      </p:pic>
      <p:pic>
        <p:nvPicPr>
          <p:cNvPr id="84" name="Picture 10" descr="CH-010B"/>
          <p:cNvPicPr>
            <a:picLocks noChangeAspect="1"/>
          </p:cNvPicPr>
          <p:nvPr/>
        </p:nvPicPr>
        <p:blipFill>
          <a:blip r:embed="rId3" cstate="print"/>
          <a:srcRect l="5073"/>
          <a:stretch>
            <a:fillRect/>
          </a:stretch>
        </p:blipFill>
        <p:spPr>
          <a:xfrm>
            <a:off x="9229725" y="1537335"/>
            <a:ext cx="3037205" cy="403923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908040" y="1689735"/>
            <a:ext cx="3018790" cy="3251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927735" y="6200140"/>
            <a:ext cx="8104505" cy="31381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eaLnBrk="1" latinLnBrk="0" hangingPunct="1">
              <a:lnSpc>
                <a:spcPct val="150000"/>
              </a:lnSpc>
            </a:pPr>
            <a:r>
              <a:rPr lang="zh-CN" altLang="en-US" sz="1200"/>
              <a:t>1、贴面用材：优质进口胡桃木木皮，厚度0.8mm以上，无节疤、腐朽、裂纹、虫眼、夹皮、变色等缺陷，同一类产品木皮纹理协调一致，无色差。采用实木封边，封边带厚度≥25mm。木纹纹现自然清晰。2、基材：采用中密度纤维板，厚度≥25MM，甲醛释放量甲醛含量≤0.15mg/L，达到E1级环保标准，符合GB/T3324的要求，耐划痕、耐磨、耐烫、防火、阻燃、散聚光、易清洁，色泽柔和，自然逼真。板材部件均应进行封边处理，封边应严密、平整、不允许脱胶、表面有胶渍。3、油漆：采用优质“华润”底漆和面漆或台湾“大宝”环保PU聚氨脂封闭漆，符合国家环保标准，经五底三面工艺制作完成，表面光亮平整，油漆无颗粒，无气泡、无渣点，颜色均匀、硬度高。采用有害物质释放量达到E1级环保标准。4、胶水：采用优质环保白乳胶，美国富兰克林，德国易涂宝，台湾大宝，华润不含甲醛.5、五金件：采用中国驰名商标“DTC”优质铰链、静音三节钢抽制滑轨、“乐斯特弗”锁具和连接件、“海蒂诗”三节路轨、铰链配件：所有轨道采用导轨，具有自动回弹功能，负重条件下，可连续滑动5万次不损坏，承重重量可达60公斤。拉手款式新颖，手感好，耐用。锁具采用“BMB ”优质锁具，安全性高，开关可达2万次；门板安装应采用优质金属镀镍钢阻尼铰链，能开合8-12万次，开关力度柔和，无明显声响，使用寿命长。拉手款式新颖，手感好，耐用。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9496425" y="6111240"/>
            <a:ext cx="2926080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400"/>
              <a:t>产品型号：办公椅1</a:t>
            </a:r>
          </a:p>
          <a:p>
            <a:pPr algn="l"/>
            <a:r>
              <a:rPr lang="zh-CN" altLang="en-US" sz="1400"/>
              <a:t>产品尺寸： 540*570*1090-1150</a:t>
            </a:r>
          </a:p>
          <a:p>
            <a:pPr algn="l"/>
            <a:r>
              <a:rPr lang="zh-CN" altLang="en-US" sz="1400"/>
              <a:t>黑色西皮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9496425" y="6838950"/>
            <a:ext cx="2499360" cy="1938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1200"/>
              <a:t>·优质西皮饰面</a:t>
            </a:r>
          </a:p>
          <a:p>
            <a:r>
              <a:rPr lang="zh-CN" altLang="en-US" sz="1200"/>
              <a:t>·18mm厚内外弯板</a:t>
            </a:r>
          </a:p>
          <a:p>
            <a:r>
              <a:rPr lang="zh-CN" altLang="en-US" sz="1200"/>
              <a:t>·40密度高弹力海绵</a:t>
            </a:r>
          </a:p>
          <a:p>
            <a:r>
              <a:rPr lang="zh-CN" altLang="en-US" sz="1200"/>
              <a:t>·铝合金扶手架，配皮扶手面</a:t>
            </a:r>
          </a:p>
          <a:p>
            <a:r>
              <a:rPr lang="zh-CN" altLang="en-US" sz="1200"/>
              <a:t>·韩国“三弘”气压棒</a:t>
            </a:r>
          </a:p>
          <a:p>
            <a:r>
              <a:rPr lang="zh-CN" altLang="en-US" sz="1200"/>
              <a:t>·飞机底盘带原位锁定功能</a:t>
            </a:r>
          </a:p>
          <a:p>
            <a:r>
              <a:rPr lang="zh-CN" altLang="en-US" sz="1200"/>
              <a:t>·65#电镀汽杆</a:t>
            </a:r>
          </a:p>
          <a:p>
            <a:r>
              <a:rPr lang="zh-CN" altLang="en-US" sz="1200"/>
              <a:t>·∮350铝合金面包脚</a:t>
            </a:r>
          </a:p>
          <a:p>
            <a:r>
              <a:rPr lang="zh-CN" altLang="en-US" sz="1200"/>
              <a:t>·铝合金抛光五星脚，φ50MM黑色尼龙轮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2261870" y="4940935"/>
            <a:ext cx="3261360" cy="1168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400"/>
              <a:t>产品型号：工位</a:t>
            </a:r>
          </a:p>
          <a:p>
            <a:pPr algn="l"/>
            <a:r>
              <a:rPr lang="zh-CN" altLang="en-US" sz="1400"/>
              <a:t>一组对坐两人位双面</a:t>
            </a:r>
          </a:p>
          <a:p>
            <a:pPr algn="l"/>
            <a:r>
              <a:rPr lang="zh-CN" altLang="en-US" sz="1400"/>
              <a:t>产品尺寸：1600W*1100D*750H</a:t>
            </a:r>
          </a:p>
          <a:p>
            <a:pPr algn="l"/>
            <a:r>
              <a:rPr lang="zh-CN" altLang="en-US" sz="1400"/>
              <a:t>HS-01胡桃色</a:t>
            </a:r>
          </a:p>
          <a:p>
            <a:pPr algn="l"/>
            <a:r>
              <a:rPr lang="zh-CN" altLang="en-US" sz="1400"/>
              <a:t>主机柜放在靠墙一侧，留空孔，墙插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5908040" y="4940935"/>
            <a:ext cx="3321685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400"/>
              <a:t>产品型号：文件柜</a:t>
            </a:r>
          </a:p>
          <a:p>
            <a:pPr algn="l"/>
            <a:r>
              <a:rPr lang="zh-CN" altLang="en-US" sz="1400"/>
              <a:t>产品尺寸：（900+900）*400*2000</a:t>
            </a:r>
          </a:p>
          <a:p>
            <a:pPr algn="l"/>
            <a:r>
              <a:rPr lang="zh-CN" altLang="en-US" sz="1400"/>
              <a:t>HS-01胡桃色</a:t>
            </a:r>
          </a:p>
        </p:txBody>
      </p:sp>
      <p:pic>
        <p:nvPicPr>
          <p:cNvPr id="10" name="图片 9" descr="南京医科大学汉中路平面布置图2018-2"/>
          <p:cNvPicPr>
            <a:picLocks noChangeAspect="1"/>
          </p:cNvPicPr>
          <p:nvPr/>
        </p:nvPicPr>
        <p:blipFill>
          <a:blip r:embed="rId5" cstate="print"/>
          <a:srcRect l="29435" t="35132" r="61300" b="34604"/>
          <a:stretch>
            <a:fillRect/>
          </a:stretch>
        </p:blipFill>
        <p:spPr>
          <a:xfrm>
            <a:off x="198755" y="2192020"/>
            <a:ext cx="1608455" cy="338455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7A11152-572F-4842-8E78-611BB57FAA04}" type="slidenum">
              <a:rPr lang="zh-CN" altLang="en-US"/>
              <a:pPr>
                <a:defRPr/>
              </a:pPr>
              <a:t>24</a:t>
            </a:fld>
            <a:endParaRPr lang="zh-CN" altLang="en-US"/>
          </a:p>
        </p:txBody>
      </p:sp>
      <p:grpSp>
        <p:nvGrpSpPr>
          <p:cNvPr id="17" name="组合 16"/>
          <p:cNvGrpSpPr/>
          <p:nvPr/>
        </p:nvGrpSpPr>
        <p:grpSpPr>
          <a:xfrm>
            <a:off x="364490" y="1727835"/>
            <a:ext cx="6425565" cy="3689350"/>
            <a:chOff x="6810" y="19539"/>
            <a:chExt cx="9581" cy="5408"/>
          </a:xfrm>
        </p:grpSpPr>
        <p:pic>
          <p:nvPicPr>
            <p:cNvPr id="18" name="图片 17" descr="1510298672"/>
            <p:cNvPicPr>
              <a:picLocks noChangeAspect="1"/>
            </p:cNvPicPr>
            <p:nvPr/>
          </p:nvPicPr>
          <p:blipFill>
            <a:blip r:embed="rId2" cstate="print"/>
            <a:srcRect l="4603" t="40607" r="35042" b="8124"/>
            <a:stretch>
              <a:fillRect/>
            </a:stretch>
          </p:blipFill>
          <p:spPr>
            <a:xfrm>
              <a:off x="6810" y="19539"/>
              <a:ext cx="9573" cy="5408"/>
            </a:xfrm>
            <a:prstGeom prst="rect">
              <a:avLst/>
            </a:prstGeom>
          </p:spPr>
        </p:pic>
        <p:sp>
          <p:nvSpPr>
            <p:cNvPr id="19" name="矩形 18"/>
            <p:cNvSpPr/>
            <p:nvPr/>
          </p:nvSpPr>
          <p:spPr>
            <a:xfrm>
              <a:off x="13841" y="19541"/>
              <a:ext cx="2550" cy="250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clip" horzOverflow="clip" wrap="square" rtlCol="0" anchor="t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endParaRPr lang="zh-CN" altLang="en-US" sz="1100"/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4147820" y="661035"/>
            <a:ext cx="40944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000" b="1">
                <a:sym typeface="+mn-ea"/>
              </a:rPr>
              <a:t>186-1病理临床主任办公室</a:t>
            </a:r>
            <a:r>
              <a:rPr lang="zh-CN" altLang="en-US" sz="2000" b="1"/>
              <a:t>配置方案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532765" y="5704840"/>
            <a:ext cx="2712085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400"/>
              <a:t>产品型号：三人位沙发</a:t>
            </a:r>
          </a:p>
          <a:p>
            <a:pPr algn="l"/>
            <a:r>
              <a:rPr lang="zh-CN" altLang="en-US" sz="1400"/>
              <a:t>产品尺寸：1860*850*860</a:t>
            </a:r>
          </a:p>
          <a:p>
            <a:pPr algn="l"/>
            <a:r>
              <a:rPr lang="zh-CN" altLang="en-US" sz="1400"/>
              <a:t>黑色环保皮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683000" y="5704840"/>
            <a:ext cx="2712085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400"/>
              <a:t>产品型号：长茶几</a:t>
            </a:r>
          </a:p>
          <a:p>
            <a:pPr algn="l"/>
            <a:r>
              <a:rPr lang="zh-CN" altLang="en-US" sz="1400"/>
              <a:t>产品尺寸：1200*600*450</a:t>
            </a:r>
          </a:p>
          <a:p>
            <a:pPr algn="l"/>
            <a:r>
              <a:rPr lang="zh-CN" altLang="en-US" sz="1400"/>
              <a:t>HS-01胡桃色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9488805" y="5704840"/>
            <a:ext cx="2712085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400"/>
              <a:t>产品型号：茶水柜</a:t>
            </a:r>
          </a:p>
          <a:p>
            <a:pPr algn="l"/>
            <a:r>
              <a:rPr lang="zh-CN" altLang="en-US" sz="1400"/>
              <a:t>产品尺寸：</a:t>
            </a:r>
            <a:r>
              <a:rPr lang="en-US" altLang="zh-CN" sz="1400"/>
              <a:t>6</a:t>
            </a:r>
            <a:r>
              <a:rPr lang="zh-CN" altLang="en-US" sz="1400"/>
              <a:t>00*400*</a:t>
            </a:r>
            <a:r>
              <a:rPr lang="en-US" altLang="zh-CN" sz="1400"/>
              <a:t>850</a:t>
            </a:r>
          </a:p>
          <a:p>
            <a:pPr algn="l"/>
            <a:r>
              <a:rPr lang="zh-CN" altLang="en-US" sz="1400"/>
              <a:t>HS-01胡桃色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640080" y="6788150"/>
            <a:ext cx="11521440" cy="2030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eaLnBrk="1" latinLnBrk="0" hangingPunct="1">
              <a:lnSpc>
                <a:spcPct val="100000"/>
              </a:lnSpc>
            </a:pPr>
            <a:r>
              <a:rPr lang="zh-CN" altLang="en-US" sz="1400"/>
              <a:t>1、贴面用材：优质进口胡桃木木皮，厚度0.8mm以上，无节疤、腐朽、裂纹、虫眼、夹皮、变色等缺陷，同一类产品木皮纹理协调一致，无色差。采用实木封边，封边带厚度≥25mm。木纹纹现自然清晰。2、基材：采用中密度纤维板，厚度≥25MM，甲醛释放量甲醛含量≤0.15mg/L，达到E1级环保标准，符合GB/T3324的要求，耐划痕、耐磨、耐烫、防火、阻燃、散聚光、易清洁，色泽柔和，自然逼真。板材部件均应进行封边处理，封边应严密、平整、不允许脱胶、表面有胶渍。3、油漆：采用优质“华润”底漆和面漆或台湾“大宝”环保PU聚氨脂封闭漆，符合国家环保标准，经五底三面工艺制作完成，表面光亮平整，油漆无颗粒，无气泡、无渣点，颜色均匀、硬度高。采用有害物质释放量达到E1级环保标准。4、胶水：采用优质环保白乳胶，美国富兰克林，德国易涂宝，台湾大宝，华润不含甲醛.5、五金件：采用中国驰名商标“DTC”优质铰链、静音三节钢抽制滑轨、“乐斯特弗”锁具和连接件、“海蒂诗”三节路轨、铰链配件：所有轨道采用导轨，具有自动回弹功能，负重条件下，可连续滑动5万次不损坏，承重重量可达60公斤。拉手款式新颖，手感好，耐用。锁具采用“BMB ”优质锁具，安全性高，开关可达2万次；门板安装应采用优质金属镀镍钢阻尼铰链，能开合8-12万次，开关力度柔和，无明显声响，使用寿命长。拉手款式新颖，手感好，耐用。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6858635" y="1631950"/>
            <a:ext cx="2416810" cy="48310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1400"/>
              <a:t>1、饰面：采用优质环保西皮，皮面光泽度好，透气性强，软且富于韧性。</a:t>
            </a:r>
          </a:p>
          <a:p>
            <a:r>
              <a:rPr lang="zh-CN" altLang="en-US" sz="1400"/>
              <a:t>2、海棉：采用台湾“阿福洛”高密度定型海绵，密度为48KG/M3 。理化性能应符合国家现行标准。软硬适中，压膜量优于国家现行检测标准。</a:t>
            </a:r>
          </a:p>
          <a:p>
            <a:r>
              <a:rPr lang="zh-CN" altLang="en-US" sz="1400"/>
              <a:t>3、框架：选用优质木材，经过烘干处理，具有防虫、防腐和不变形的优点。经模具捌层高频热压成型，承受压力达300KG。</a:t>
            </a:r>
          </a:p>
          <a:p>
            <a:r>
              <a:rPr lang="zh-CN" altLang="en-US" sz="1400"/>
              <a:t>4、扶手：采用进口纤维板为基材，表面贴进口木皮或选用进口实木经多次打磨，再经多次喷漆而成。漆面硬度大且清淅，尽显原木纹理的风采。</a:t>
            </a:r>
          </a:p>
          <a:p>
            <a:r>
              <a:rPr lang="zh-CN" altLang="en-US" sz="1400"/>
              <a:t>5、弹簧：优质蛇形弹簧纵向十三道，橡皮配带横向三道。</a:t>
            </a:r>
          </a:p>
        </p:txBody>
      </p:sp>
      <p:pic>
        <p:nvPicPr>
          <p:cNvPr id="8" name="图片 7" descr="南医大汉中路L型工位5.8-4"/>
          <p:cNvPicPr>
            <a:picLocks noChangeAspect="1"/>
          </p:cNvPicPr>
          <p:nvPr/>
        </p:nvPicPr>
        <p:blipFill>
          <a:blip r:embed="rId3" cstate="print"/>
          <a:srcRect l="24242" t="3079" r="29545" b="4243"/>
          <a:stretch>
            <a:fillRect/>
          </a:stretch>
        </p:blipFill>
        <p:spPr>
          <a:xfrm>
            <a:off x="9357360" y="1631950"/>
            <a:ext cx="3070225" cy="397637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AutoShape 2"/>
          <p:cNvSpPr/>
          <p:nvPr/>
        </p:nvSpPr>
        <p:spPr>
          <a:xfrm>
            <a:off x="2266950" y="4296093"/>
            <a:ext cx="8534400" cy="1575752"/>
          </a:xfrm>
          <a:prstGeom prst="horizontalScroll">
            <a:avLst>
              <a:gd name="adj" fmla="val 12500"/>
            </a:avLst>
          </a:prstGeom>
          <a:solidFill>
            <a:srgbClr val="00CC00">
              <a:alpha val="20000"/>
            </a:srgbClr>
          </a:solidFill>
          <a:ln w="9525" cap="flat" cmpd="sng">
            <a:solidFill>
              <a:srgbClr val="00CC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lIns="65305" tIns="32653" rIns="65305" bIns="32653" anchor="ctr"/>
          <a:lstStyle/>
          <a:p>
            <a:pPr lvl="0" algn="ctr"/>
            <a:endParaRPr lang="zh-CN" altLang="en-US" sz="3360" b="1" dirty="0">
              <a:solidFill>
                <a:srgbClr val="006600"/>
              </a:solidFill>
              <a:latin typeface="仿宋_GB2312" pitchFamily="1" charset="-122"/>
              <a:ea typeface="仿宋_GB2312" pitchFamily="1" charset="-122"/>
              <a:sym typeface="Wingdings" panose="05000000000000000000" charset="0"/>
            </a:endParaRPr>
          </a:p>
          <a:p>
            <a:pPr lvl="0" algn="ctr"/>
            <a:r>
              <a:rPr lang="zh-CN" altLang="en-US" sz="3360" b="1" dirty="0">
                <a:solidFill>
                  <a:srgbClr val="006600"/>
                </a:solidFill>
                <a:latin typeface="仿宋_GB2312" pitchFamily="1" charset="-122"/>
                <a:ea typeface="仿宋_GB2312" pitchFamily="1" charset="-122"/>
                <a:sym typeface="+mn-ea"/>
              </a:rPr>
              <a:t>186-2办公家具推荐方案</a:t>
            </a:r>
            <a:endParaRPr lang="zh-CN" altLang="en-US" sz="3355" b="1" dirty="0">
              <a:solidFill>
                <a:schemeClr val="bg1"/>
              </a:solidFill>
              <a:latin typeface="+mn-ea"/>
              <a:sym typeface="Wingdings" panose="05000000000000000000" charset="0"/>
            </a:endParaRPr>
          </a:p>
          <a:p>
            <a:pPr lvl="0" algn="ctr"/>
            <a:endParaRPr lang="zh-CN" altLang="en-US" sz="322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" name="Group 3"/>
          <p:cNvGrpSpPr/>
          <p:nvPr/>
        </p:nvGrpSpPr>
        <p:grpSpPr>
          <a:xfrm>
            <a:off x="5520657" y="2018665"/>
            <a:ext cx="2225740" cy="2335213"/>
            <a:chOff x="-42" y="216"/>
            <a:chExt cx="1274" cy="1471"/>
          </a:xfrm>
        </p:grpSpPr>
        <p:pic>
          <p:nvPicPr>
            <p:cNvPr id="6148" name="Picture 4" descr="circuler_1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267"/>
              <a:ext cx="1190" cy="1209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6149" name="Picture 5" descr="light_shadow"/>
            <p:cNvPicPr>
              <a:picLocks noChangeAspect="1"/>
            </p:cNvPicPr>
            <p:nvPr/>
          </p:nvPicPr>
          <p:blipFill>
            <a:blip r:embed="rId3" cstate="print">
              <a:grayscl/>
              <a:lum bright="-76001" contrast="-3999"/>
            </a:blip>
            <a:stretch>
              <a:fillRect/>
            </a:stretch>
          </p:blipFill>
          <p:spPr>
            <a:xfrm>
              <a:off x="10" y="1391"/>
              <a:ext cx="1034" cy="29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150" name="Oval 6"/>
            <p:cNvSpPr/>
            <p:nvPr/>
          </p:nvSpPr>
          <p:spPr>
            <a:xfrm>
              <a:off x="14" y="288"/>
              <a:ext cx="1178" cy="1213"/>
            </a:xfrm>
            <a:prstGeom prst="ellipse">
              <a:avLst/>
            </a:prstGeom>
            <a:gradFill rotWithShape="1">
              <a:gsLst>
                <a:gs pos="0">
                  <a:srgbClr val="001A00"/>
                </a:gs>
                <a:gs pos="50000">
                  <a:srgbClr val="006600"/>
                </a:gs>
                <a:gs pos="100000">
                  <a:srgbClr val="001A00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wrap="none" anchor="ctr"/>
            <a:lstStyle/>
            <a:p>
              <a:pPr lvl="0"/>
              <a:endParaRPr lang="zh-CN" altLang="zh-CN" sz="322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6151" name="Freeform 7"/>
            <p:cNvSpPr/>
            <p:nvPr/>
          </p:nvSpPr>
          <p:spPr>
            <a:xfrm>
              <a:off x="127" y="288"/>
              <a:ext cx="931" cy="416"/>
            </a:xfrm>
            <a:custGeom>
              <a:avLst/>
              <a:gdLst>
                <a:gd name="txL" fmla="*/ 0 w 1321"/>
                <a:gd name="txT" fmla="*/ 0 h 712"/>
                <a:gd name="txR" fmla="*/ 1321 w 1321"/>
                <a:gd name="txB" fmla="*/ 712 h 712"/>
              </a:gdLst>
              <a:ahLst/>
              <a:cxnLst>
                <a:cxn ang="0">
                  <a:pos x="321" y="47"/>
                </a:cxn>
                <a:cxn ang="0">
                  <a:pos x="325" y="51"/>
                </a:cxn>
                <a:cxn ang="0">
                  <a:pos x="326" y="56"/>
                </a:cxn>
                <a:cxn ang="0">
                  <a:pos x="324" y="60"/>
                </a:cxn>
                <a:cxn ang="0">
                  <a:pos x="321" y="64"/>
                </a:cxn>
                <a:cxn ang="0">
                  <a:pos x="314" y="67"/>
                </a:cxn>
                <a:cxn ang="0">
                  <a:pos x="305" y="70"/>
                </a:cxn>
                <a:cxn ang="0">
                  <a:pos x="295" y="73"/>
                </a:cxn>
                <a:cxn ang="0">
                  <a:pos x="283" y="75"/>
                </a:cxn>
                <a:cxn ang="0">
                  <a:pos x="270" y="78"/>
                </a:cxn>
                <a:cxn ang="0">
                  <a:pos x="254" y="79"/>
                </a:cxn>
                <a:cxn ang="0">
                  <a:pos x="239" y="81"/>
                </a:cxn>
                <a:cxn ang="0">
                  <a:pos x="221" y="82"/>
                </a:cxn>
                <a:cxn ang="0">
                  <a:pos x="203" y="82"/>
                </a:cxn>
                <a:cxn ang="0">
                  <a:pos x="196" y="83"/>
                </a:cxn>
                <a:cxn ang="0">
                  <a:pos x="117" y="83"/>
                </a:cxn>
                <a:cxn ang="0">
                  <a:pos x="117" y="83"/>
                </a:cxn>
                <a:cxn ang="0">
                  <a:pos x="101" y="82"/>
                </a:cxn>
                <a:cxn ang="0">
                  <a:pos x="86" y="82"/>
                </a:cxn>
                <a:cxn ang="0">
                  <a:pos x="71" y="81"/>
                </a:cxn>
                <a:cxn ang="0">
                  <a:pos x="58" y="80"/>
                </a:cxn>
                <a:cxn ang="0">
                  <a:pos x="46" y="79"/>
                </a:cxn>
                <a:cxn ang="0">
                  <a:pos x="35" y="77"/>
                </a:cxn>
                <a:cxn ang="0">
                  <a:pos x="25" y="75"/>
                </a:cxn>
                <a:cxn ang="0">
                  <a:pos x="16" y="74"/>
                </a:cxn>
                <a:cxn ang="0">
                  <a:pos x="9" y="71"/>
                </a:cxn>
                <a:cxn ang="0">
                  <a:pos x="4" y="68"/>
                </a:cxn>
                <a:cxn ang="0">
                  <a:pos x="1" y="64"/>
                </a:cxn>
                <a:cxn ang="0">
                  <a:pos x="0" y="61"/>
                </a:cxn>
                <a:cxn ang="0">
                  <a:pos x="0" y="61"/>
                </a:cxn>
                <a:cxn ang="0">
                  <a:pos x="1" y="57"/>
                </a:cxn>
                <a:cxn ang="0">
                  <a:pos x="4" y="52"/>
                </a:cxn>
                <a:cxn ang="0">
                  <a:pos x="13" y="43"/>
                </a:cxn>
                <a:cxn ang="0">
                  <a:pos x="23" y="35"/>
                </a:cxn>
                <a:cxn ang="0">
                  <a:pos x="36" y="27"/>
                </a:cxn>
                <a:cxn ang="0">
                  <a:pos x="50" y="20"/>
                </a:cxn>
                <a:cxn ang="0">
                  <a:pos x="66" y="15"/>
                </a:cxn>
                <a:cxn ang="0">
                  <a:pos x="84" y="9"/>
                </a:cxn>
                <a:cxn ang="0">
                  <a:pos x="102" y="5"/>
                </a:cxn>
                <a:cxn ang="0">
                  <a:pos x="123" y="2"/>
                </a:cxn>
                <a:cxn ang="0">
                  <a:pos x="143" y="1"/>
                </a:cxn>
                <a:cxn ang="0">
                  <a:pos x="164" y="0"/>
                </a:cxn>
                <a:cxn ang="0">
                  <a:pos x="164" y="0"/>
                </a:cxn>
                <a:cxn ang="0">
                  <a:pos x="187" y="1"/>
                </a:cxn>
                <a:cxn ang="0">
                  <a:pos x="209" y="3"/>
                </a:cxn>
                <a:cxn ang="0">
                  <a:pos x="230" y="6"/>
                </a:cxn>
                <a:cxn ang="0">
                  <a:pos x="249" y="11"/>
                </a:cxn>
                <a:cxn ang="0">
                  <a:pos x="267" y="16"/>
                </a:cxn>
                <a:cxn ang="0">
                  <a:pos x="283" y="23"/>
                </a:cxn>
                <a:cxn ang="0">
                  <a:pos x="298" y="30"/>
                </a:cxn>
                <a:cxn ang="0">
                  <a:pos x="310" y="38"/>
                </a:cxn>
                <a:cxn ang="0">
                  <a:pos x="321" y="47"/>
                </a:cxn>
                <a:cxn ang="0">
                  <a:pos x="321" y="47"/>
                </a:cxn>
              </a:cxnLst>
              <a:rect l="txL" t="txT" r="txR" b="txB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>
                    <a:alpha val="100000"/>
                  </a:srgbClr>
                </a:gs>
                <a:gs pos="100000">
                  <a:srgbClr val="009900">
                    <a:alpha val="100000"/>
                  </a:srgbClr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 sz="3220"/>
            </a:p>
          </p:txBody>
        </p:sp>
        <p:grpSp>
          <p:nvGrpSpPr>
            <p:cNvPr id="3" name="Group 8"/>
            <p:cNvGrpSpPr/>
            <p:nvPr/>
          </p:nvGrpSpPr>
          <p:grpSpPr>
            <a:xfrm rot="-1297425" flipH="1" flipV="1">
              <a:off x="34" y="1290"/>
              <a:ext cx="1098" cy="270"/>
              <a:chOff x="0" y="0"/>
              <a:chExt cx="893" cy="246"/>
            </a:xfrm>
          </p:grpSpPr>
          <p:grpSp>
            <p:nvGrpSpPr>
              <p:cNvPr id="4" name="Group 9"/>
              <p:cNvGrpSpPr/>
              <p:nvPr/>
            </p:nvGrpSpPr>
            <p:grpSpPr>
              <a:xfrm>
                <a:off x="0" y="0"/>
                <a:ext cx="743" cy="185"/>
                <a:chOff x="0" y="0"/>
                <a:chExt cx="1118" cy="279"/>
              </a:xfrm>
            </p:grpSpPr>
            <p:sp>
              <p:nvSpPr>
                <p:cNvPr id="6160" name="AutoShape 10"/>
                <p:cNvSpPr/>
                <p:nvPr/>
              </p:nvSpPr>
              <p:spPr>
                <a:xfrm rot="5263130">
                  <a:off x="289" y="-294"/>
                  <a:ext cx="227" cy="816"/>
                </a:xfrm>
                <a:prstGeom prst="moon">
                  <a:avLst>
                    <a:gd name="adj" fmla="val 49769"/>
                  </a:avLst>
                </a:prstGeom>
                <a:solidFill>
                  <a:srgbClr val="5F5F5F">
                    <a:alpha val="3137"/>
                  </a:srgbClr>
                </a:solidFill>
                <a:ln w="9525">
                  <a:noFill/>
                </a:ln>
              </p:spPr>
              <p:txBody>
                <a:bodyPr wrap="none" anchor="ctr"/>
                <a:lstStyle/>
                <a:p>
                  <a:pPr lvl="0"/>
                  <a:endParaRPr lang="zh-CN" altLang="zh-CN" sz="3220" dirty="0">
                    <a:solidFill>
                      <a:srgbClr val="000000"/>
                    </a:solidFill>
                    <a:latin typeface="Arial" panose="020B0604020202020204" pitchFamily="34" charset="0"/>
                    <a:ea typeface="宋体" panose="02010600030101010101" pitchFamily="2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161" name="AutoShape 11"/>
                <p:cNvSpPr/>
                <p:nvPr/>
              </p:nvSpPr>
              <p:spPr>
                <a:xfrm rot="6078281">
                  <a:off x="425" y="-294"/>
                  <a:ext cx="227" cy="816"/>
                </a:xfrm>
                <a:prstGeom prst="moon">
                  <a:avLst>
                    <a:gd name="adj" fmla="val 49769"/>
                  </a:avLst>
                </a:prstGeom>
                <a:solidFill>
                  <a:srgbClr val="5F5F5F">
                    <a:alpha val="3137"/>
                  </a:srgbClr>
                </a:solidFill>
                <a:ln w="9525">
                  <a:noFill/>
                </a:ln>
              </p:spPr>
              <p:txBody>
                <a:bodyPr wrap="none" anchor="ctr"/>
                <a:lstStyle/>
                <a:p>
                  <a:pPr lvl="0"/>
                  <a:endParaRPr lang="zh-CN" altLang="zh-CN" sz="3220" dirty="0">
                    <a:solidFill>
                      <a:srgbClr val="000000"/>
                    </a:solidFill>
                    <a:latin typeface="Arial" panose="020B0604020202020204" pitchFamily="34" charset="0"/>
                    <a:ea typeface="宋体" panose="02010600030101010101" pitchFamily="2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162" name="AutoShape 12"/>
                <p:cNvSpPr/>
                <p:nvPr/>
              </p:nvSpPr>
              <p:spPr>
                <a:xfrm rot="6373927">
                  <a:off x="501" y="-272"/>
                  <a:ext cx="227" cy="816"/>
                </a:xfrm>
                <a:prstGeom prst="moon">
                  <a:avLst>
                    <a:gd name="adj" fmla="val 49769"/>
                  </a:avLst>
                </a:prstGeom>
                <a:solidFill>
                  <a:srgbClr val="5F5F5F">
                    <a:alpha val="3137"/>
                  </a:srgbClr>
                </a:solidFill>
                <a:ln w="9525">
                  <a:noFill/>
                </a:ln>
              </p:spPr>
              <p:txBody>
                <a:bodyPr wrap="none" anchor="ctr"/>
                <a:lstStyle/>
                <a:p>
                  <a:pPr lvl="0"/>
                  <a:endParaRPr lang="zh-CN" altLang="zh-CN" sz="3220" dirty="0">
                    <a:solidFill>
                      <a:srgbClr val="000000"/>
                    </a:solidFill>
                    <a:latin typeface="Arial" panose="020B0604020202020204" pitchFamily="34" charset="0"/>
                    <a:ea typeface="宋体" panose="02010600030101010101" pitchFamily="2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163" name="AutoShape 13"/>
                <p:cNvSpPr/>
                <p:nvPr/>
              </p:nvSpPr>
              <p:spPr>
                <a:xfrm rot="6906313">
                  <a:off x="591" y="-242"/>
                  <a:ext cx="227" cy="816"/>
                </a:xfrm>
                <a:prstGeom prst="moon">
                  <a:avLst>
                    <a:gd name="adj" fmla="val 49769"/>
                  </a:avLst>
                </a:prstGeom>
                <a:solidFill>
                  <a:srgbClr val="5F5F5F">
                    <a:alpha val="3137"/>
                  </a:srgbClr>
                </a:solidFill>
                <a:ln w="9525">
                  <a:noFill/>
                </a:ln>
              </p:spPr>
              <p:txBody>
                <a:bodyPr wrap="none" anchor="ctr"/>
                <a:lstStyle/>
                <a:p>
                  <a:pPr lvl="0"/>
                  <a:endParaRPr lang="zh-CN" altLang="zh-CN" sz="3220" dirty="0">
                    <a:solidFill>
                      <a:srgbClr val="000000"/>
                    </a:solidFill>
                    <a:latin typeface="Arial" panose="020B0604020202020204" pitchFamily="34" charset="0"/>
                    <a:ea typeface="宋体" panose="02010600030101010101" pitchFamily="2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5" name="Group 14"/>
              <p:cNvGrpSpPr/>
              <p:nvPr/>
            </p:nvGrpSpPr>
            <p:grpSpPr>
              <a:xfrm rot="1353540">
                <a:off x="150" y="60"/>
                <a:ext cx="743" cy="186"/>
                <a:chOff x="0" y="0"/>
                <a:chExt cx="1118" cy="279"/>
              </a:xfrm>
            </p:grpSpPr>
            <p:sp>
              <p:nvSpPr>
                <p:cNvPr id="6156" name="AutoShape 15"/>
                <p:cNvSpPr/>
                <p:nvPr/>
              </p:nvSpPr>
              <p:spPr>
                <a:xfrm rot="5263130">
                  <a:off x="289" y="-294"/>
                  <a:ext cx="227" cy="816"/>
                </a:xfrm>
                <a:prstGeom prst="moon">
                  <a:avLst>
                    <a:gd name="adj" fmla="val 49769"/>
                  </a:avLst>
                </a:prstGeom>
                <a:solidFill>
                  <a:srgbClr val="5F5F5F">
                    <a:alpha val="3137"/>
                  </a:srgbClr>
                </a:solidFill>
                <a:ln w="9525">
                  <a:noFill/>
                </a:ln>
              </p:spPr>
              <p:txBody>
                <a:bodyPr wrap="none" anchor="ctr"/>
                <a:lstStyle/>
                <a:p>
                  <a:pPr lvl="0"/>
                  <a:endParaRPr lang="zh-CN" altLang="zh-CN" sz="3220" dirty="0">
                    <a:solidFill>
                      <a:srgbClr val="000000"/>
                    </a:solidFill>
                    <a:latin typeface="Arial" panose="020B0604020202020204" pitchFamily="34" charset="0"/>
                    <a:ea typeface="宋体" panose="02010600030101010101" pitchFamily="2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157" name="AutoShape 16"/>
                <p:cNvSpPr/>
                <p:nvPr/>
              </p:nvSpPr>
              <p:spPr>
                <a:xfrm rot="6078281">
                  <a:off x="425" y="-294"/>
                  <a:ext cx="227" cy="816"/>
                </a:xfrm>
                <a:prstGeom prst="moon">
                  <a:avLst>
                    <a:gd name="adj" fmla="val 49769"/>
                  </a:avLst>
                </a:prstGeom>
                <a:solidFill>
                  <a:srgbClr val="5F5F5F">
                    <a:alpha val="3137"/>
                  </a:srgbClr>
                </a:solidFill>
                <a:ln w="9525">
                  <a:noFill/>
                </a:ln>
              </p:spPr>
              <p:txBody>
                <a:bodyPr wrap="none" anchor="ctr"/>
                <a:lstStyle/>
                <a:p>
                  <a:pPr lvl="0"/>
                  <a:endParaRPr lang="zh-CN" altLang="zh-CN" sz="3220" dirty="0">
                    <a:solidFill>
                      <a:srgbClr val="000000"/>
                    </a:solidFill>
                    <a:latin typeface="Arial" panose="020B0604020202020204" pitchFamily="34" charset="0"/>
                    <a:ea typeface="宋体" panose="02010600030101010101" pitchFamily="2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158" name="AutoShape 17"/>
                <p:cNvSpPr/>
                <p:nvPr/>
              </p:nvSpPr>
              <p:spPr>
                <a:xfrm rot="6373927">
                  <a:off x="501" y="-272"/>
                  <a:ext cx="227" cy="816"/>
                </a:xfrm>
                <a:prstGeom prst="moon">
                  <a:avLst>
                    <a:gd name="adj" fmla="val 49769"/>
                  </a:avLst>
                </a:prstGeom>
                <a:solidFill>
                  <a:srgbClr val="5F5F5F">
                    <a:alpha val="3137"/>
                  </a:srgbClr>
                </a:solidFill>
                <a:ln w="9525">
                  <a:noFill/>
                </a:ln>
              </p:spPr>
              <p:txBody>
                <a:bodyPr wrap="none" anchor="ctr"/>
                <a:lstStyle/>
                <a:p>
                  <a:pPr lvl="0"/>
                  <a:endParaRPr lang="zh-CN" altLang="zh-CN" sz="3220" dirty="0">
                    <a:solidFill>
                      <a:srgbClr val="000000"/>
                    </a:solidFill>
                    <a:latin typeface="Arial" panose="020B0604020202020204" pitchFamily="34" charset="0"/>
                    <a:ea typeface="宋体" panose="02010600030101010101" pitchFamily="2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159" name="AutoShape 18"/>
                <p:cNvSpPr/>
                <p:nvPr/>
              </p:nvSpPr>
              <p:spPr>
                <a:xfrm rot="6906313">
                  <a:off x="591" y="-242"/>
                  <a:ext cx="227" cy="816"/>
                </a:xfrm>
                <a:prstGeom prst="moon">
                  <a:avLst>
                    <a:gd name="adj" fmla="val 49769"/>
                  </a:avLst>
                </a:prstGeom>
                <a:solidFill>
                  <a:srgbClr val="5F5F5F">
                    <a:alpha val="3137"/>
                  </a:srgbClr>
                </a:solidFill>
                <a:ln w="9525">
                  <a:noFill/>
                </a:ln>
              </p:spPr>
              <p:txBody>
                <a:bodyPr wrap="none" anchor="ctr"/>
                <a:lstStyle/>
                <a:p>
                  <a:pPr lvl="0"/>
                  <a:endParaRPr lang="zh-CN" altLang="zh-CN" sz="3220" dirty="0">
                    <a:solidFill>
                      <a:srgbClr val="000000"/>
                    </a:solidFill>
                    <a:latin typeface="Arial" panose="020B0604020202020204" pitchFamily="34" charset="0"/>
                    <a:ea typeface="宋体" panose="02010600030101010101" pitchFamily="2" charset="-122"/>
                    <a:sym typeface="Arial" panose="020B0604020202020204" pitchFamily="34" charset="0"/>
                  </a:endParaRPr>
                </a:p>
              </p:txBody>
            </p:sp>
          </p:grpSp>
        </p:grpSp>
        <p:sp>
          <p:nvSpPr>
            <p:cNvPr id="6153" name="Rectangle 19"/>
            <p:cNvSpPr/>
            <p:nvPr/>
          </p:nvSpPr>
          <p:spPr>
            <a:xfrm>
              <a:off x="-42" y="216"/>
              <a:ext cx="1274" cy="10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87193" tIns="43597" rIns="87193" bIns="43597" anchor="ctr">
              <a:spAutoFit/>
            </a:bodyPr>
            <a:lstStyle/>
            <a:p>
              <a:pPr lvl="0" algn="ctr"/>
              <a:r>
                <a:rPr lang="en-US" altLang="zh-CN" sz="10640" b="1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sym typeface="华文细黑" panose="02010600040101010101" pitchFamily="2" charset="-122"/>
                </a:rPr>
                <a:t>2.8</a:t>
              </a:r>
            </a:p>
          </p:txBody>
        </p:sp>
      </p:grpSp>
    </p:spTree>
  </p:cSld>
  <p:clrMapOvr>
    <a:masterClrMapping/>
  </p:clrMapOvr>
  <p:transition advTm="3234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7A11152-572F-4842-8E78-611BB57FAA04}" type="slidenum">
              <a:rPr lang="zh-CN" altLang="en-US"/>
              <a:pPr>
                <a:defRPr/>
              </a:pPr>
              <a:t>26</a:t>
            </a:fld>
            <a:endParaRPr lang="zh-CN" altLang="en-US"/>
          </a:p>
        </p:txBody>
      </p:sp>
      <p:pic>
        <p:nvPicPr>
          <p:cNvPr id="20" name="图片 19" descr="QQ图片20180427173010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17500" y="1292225"/>
            <a:ext cx="4159250" cy="414909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17500" y="5419090"/>
            <a:ext cx="3436620" cy="1168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400"/>
              <a:t>产品型号：工位一组对坐两人位</a:t>
            </a:r>
          </a:p>
          <a:p>
            <a:pPr algn="l"/>
            <a:r>
              <a:rPr lang="zh-CN" altLang="en-US" sz="1400"/>
              <a:t>产品尺寸：</a:t>
            </a:r>
          </a:p>
          <a:p>
            <a:pPr algn="l"/>
            <a:r>
              <a:rPr lang="zh-CN" altLang="en-US" sz="1400"/>
              <a:t>1400*700*750/1050</a:t>
            </a:r>
          </a:p>
          <a:p>
            <a:pPr algn="l"/>
            <a:r>
              <a:rPr lang="zh-CN" altLang="en-US" sz="1400"/>
              <a:t>(1400*1430*750/1050)</a:t>
            </a:r>
          </a:p>
          <a:p>
            <a:pPr algn="l"/>
            <a:r>
              <a:rPr lang="zh-CN" altLang="en-US" sz="1400"/>
              <a:t>台面凯莱橡木BS-73+白色钢架，不要桌屏</a:t>
            </a:r>
          </a:p>
        </p:txBody>
      </p:sp>
      <p:pic>
        <p:nvPicPr>
          <p:cNvPr id="96" name="图片 95" descr="3XDZKK9RUX5}MU5]4YH0V%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19625" y="1499870"/>
            <a:ext cx="3048635" cy="3365500"/>
          </a:xfrm>
          <a:prstGeom prst="rect">
            <a:avLst/>
          </a:prstGeom>
        </p:spPr>
      </p:pic>
      <p:pic>
        <p:nvPicPr>
          <p:cNvPr id="97" name="图片 96" descr="5~]T1Vwe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882255" y="1516380"/>
            <a:ext cx="2284730" cy="334899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16865" y="6616700"/>
            <a:ext cx="11967210" cy="24612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1400"/>
              <a:t>1、面材：厚度25mm，采用吉林“露水河”或同级品牌E1级环保三聚氰胺板，表面热压处理，耐高温、耐腐蚀、无色差、还原度高，甲醛含量≤1.5mg/L。</a:t>
            </a:r>
          </a:p>
          <a:p>
            <a:r>
              <a:rPr lang="zh-CN" altLang="en-US" sz="1400"/>
              <a:t>2、封边带：采用“欧德雅”2mm优质厚PVC封边带。弹性好，耐撞击，达到国标环保要求，其他隐藏部位全部做封闭处理，封边严密、平整、无脱胶、表面无胶渍。使用德国知名品牌 “汉高”与“胶王”热熔胶，品质优异，保证贴合及封边牢固，经得起寒冷及高温气候考验，胶水中有毒害物质的含量远低于国家标准。</a:t>
            </a:r>
          </a:p>
          <a:p>
            <a:r>
              <a:rPr lang="zh-CN" altLang="en-US" sz="1400"/>
              <a:t>3、基材：采用E1“亚创”优质环保型人造板，甲醛含量≤1.5mg/L。</a:t>
            </a:r>
          </a:p>
          <a:p>
            <a:r>
              <a:rPr lang="zh-CN" altLang="en-US" sz="1400"/>
              <a:t>锁具：采用进口“BMB”或同等品牌锁具，用整块铜料车铣成型，弹珠设计，开关达100000次以上无损坏，开关灵活顺畅，保密度高，精密美观。</a:t>
            </a:r>
          </a:p>
          <a:p>
            <a:r>
              <a:rPr lang="zh-CN" altLang="en-US" sz="1400"/>
              <a:t>4.铰链：采用进口 奥地利Blum（百隆）、德国进口“BMB”或同等品牌按弹式阻尼导轨（抽屉可承重30KG，抽拉次数十万次）； 奥地利Blum （百隆）、德国进口“BMB”或同等品牌阻尼铰链，调幅度大于6mm，承载3KG达200000次耐久性试验，开合灵活无燥音，达QB/T2189-2013标准</a:t>
            </a:r>
          </a:p>
          <a:p>
            <a:r>
              <a:rPr lang="zh-CN" altLang="en-US" sz="1400"/>
              <a:t>5.偏心件、连接五金件：采用进口 德国进口“BMB”、“海蒂诗”或同等品牌偏心件、连接五金金属拉手，表面镀层平整光滑，厚度均匀一致，光泽柔和，无镀层烧焦、脱皮或无镀层等缺陷，达QB/T1241标准。</a:t>
            </a:r>
          </a:p>
          <a:p>
            <a:r>
              <a:rPr lang="zh-CN" altLang="en-US" sz="1400"/>
              <a:t>6、功能特点：1）可按色板选择不同的色彩、纹路； 2）按不同的用途选择不同的厚度；3) 具有防水、防烫、防污、防酸、防碱的特点。 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4850765" y="5419090"/>
            <a:ext cx="2550795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400"/>
              <a:t>产品型号：三抽柜（木抽）</a:t>
            </a:r>
          </a:p>
          <a:p>
            <a:pPr algn="l"/>
            <a:r>
              <a:rPr lang="zh-CN" altLang="en-US" sz="1400"/>
              <a:t>产品尺寸：400*480*640</a:t>
            </a:r>
          </a:p>
          <a:p>
            <a:pPr algn="l"/>
            <a:r>
              <a:rPr lang="zh-CN" altLang="en-US" sz="1400"/>
              <a:t>凯莱橡木BS-73+进口暖白BS-07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8350250" y="5419090"/>
            <a:ext cx="1651000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400"/>
              <a:t>产品型号：员工椅</a:t>
            </a:r>
          </a:p>
          <a:p>
            <a:pPr algn="l"/>
            <a:r>
              <a:rPr lang="zh-CN" altLang="en-US" sz="1400"/>
              <a:t>产品尺寸：常规</a:t>
            </a:r>
          </a:p>
          <a:p>
            <a:pPr algn="l"/>
            <a:r>
              <a:rPr lang="zh-CN" altLang="en-US" sz="1400"/>
              <a:t>全黑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5220970" y="621665"/>
            <a:ext cx="184531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000" b="1" dirty="0">
                <a:solidFill>
                  <a:schemeClr val="tx1"/>
                </a:solidFill>
                <a:latin typeface="仿宋_GB2312" pitchFamily="1" charset="-122"/>
                <a:ea typeface="仿宋_GB2312" pitchFamily="1" charset="-122"/>
                <a:sym typeface="+mn-ea"/>
              </a:rPr>
              <a:t>186-2</a:t>
            </a:r>
            <a:r>
              <a:rPr lang="zh-CN" altLang="en-US" sz="2000" b="1">
                <a:solidFill>
                  <a:schemeClr val="tx1"/>
                </a:solidFill>
              </a:rPr>
              <a:t>配置方案</a:t>
            </a:r>
          </a:p>
        </p:txBody>
      </p:sp>
      <p:pic>
        <p:nvPicPr>
          <p:cNvPr id="10" name="图片 9" descr="南京医科大学汉中路平面布置图2018-2"/>
          <p:cNvPicPr>
            <a:picLocks noChangeAspect="1"/>
          </p:cNvPicPr>
          <p:nvPr/>
        </p:nvPicPr>
        <p:blipFill>
          <a:blip r:embed="rId5" cstate="print"/>
          <a:srcRect l="19782" t="35022" r="69041" b="35285"/>
          <a:stretch>
            <a:fillRect/>
          </a:stretch>
        </p:blipFill>
        <p:spPr>
          <a:xfrm>
            <a:off x="10166985" y="1231265"/>
            <a:ext cx="2319020" cy="396875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AutoShape 2"/>
          <p:cNvSpPr/>
          <p:nvPr/>
        </p:nvSpPr>
        <p:spPr>
          <a:xfrm>
            <a:off x="2266950" y="4296093"/>
            <a:ext cx="8534400" cy="1575752"/>
          </a:xfrm>
          <a:prstGeom prst="horizontalScroll">
            <a:avLst>
              <a:gd name="adj" fmla="val 12500"/>
            </a:avLst>
          </a:prstGeom>
          <a:solidFill>
            <a:srgbClr val="00CC00">
              <a:alpha val="20000"/>
            </a:srgbClr>
          </a:solidFill>
          <a:ln w="9525" cap="flat" cmpd="sng">
            <a:solidFill>
              <a:srgbClr val="00CC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lIns="65305" tIns="32653" rIns="65305" bIns="32653" anchor="ctr"/>
          <a:lstStyle/>
          <a:p>
            <a:pPr lvl="0" algn="ctr"/>
            <a:endParaRPr lang="zh-CN" altLang="en-US" sz="3360" b="1" dirty="0">
              <a:solidFill>
                <a:srgbClr val="006600"/>
              </a:solidFill>
              <a:latin typeface="仿宋_GB2312" pitchFamily="1" charset="-122"/>
              <a:ea typeface="仿宋_GB2312" pitchFamily="1" charset="-122"/>
              <a:sym typeface="Wingdings" panose="05000000000000000000" charset="0"/>
            </a:endParaRPr>
          </a:p>
          <a:p>
            <a:pPr lvl="0" algn="ctr"/>
            <a:r>
              <a:rPr lang="zh-CN" altLang="en-US" sz="3360" b="1" dirty="0">
                <a:solidFill>
                  <a:srgbClr val="006600"/>
                </a:solidFill>
                <a:latin typeface="仿宋_GB2312" pitchFamily="1" charset="-122"/>
                <a:ea typeface="仿宋_GB2312" pitchFamily="1" charset="-122"/>
                <a:sym typeface="+mn-ea"/>
              </a:rPr>
              <a:t>188法医病理切片室办公家具推荐方案</a:t>
            </a:r>
            <a:endParaRPr lang="zh-CN" altLang="en-US" sz="3355" b="1" dirty="0">
              <a:solidFill>
                <a:schemeClr val="bg1"/>
              </a:solidFill>
              <a:latin typeface="+mn-ea"/>
              <a:sym typeface="Wingdings" panose="05000000000000000000" charset="0"/>
            </a:endParaRPr>
          </a:p>
          <a:p>
            <a:pPr lvl="0" algn="ctr"/>
            <a:endParaRPr lang="zh-CN" altLang="en-US" sz="322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" name="Group 3"/>
          <p:cNvGrpSpPr/>
          <p:nvPr/>
        </p:nvGrpSpPr>
        <p:grpSpPr>
          <a:xfrm>
            <a:off x="5520657" y="2018665"/>
            <a:ext cx="2225740" cy="2335213"/>
            <a:chOff x="-42" y="216"/>
            <a:chExt cx="1274" cy="1471"/>
          </a:xfrm>
        </p:grpSpPr>
        <p:pic>
          <p:nvPicPr>
            <p:cNvPr id="6148" name="Picture 4" descr="circuler_1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267"/>
              <a:ext cx="1190" cy="1209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6149" name="Picture 5" descr="light_shadow"/>
            <p:cNvPicPr>
              <a:picLocks noChangeAspect="1"/>
            </p:cNvPicPr>
            <p:nvPr/>
          </p:nvPicPr>
          <p:blipFill>
            <a:blip r:embed="rId3" cstate="print">
              <a:grayscl/>
              <a:lum bright="-76001" contrast="-3999"/>
            </a:blip>
            <a:stretch>
              <a:fillRect/>
            </a:stretch>
          </p:blipFill>
          <p:spPr>
            <a:xfrm>
              <a:off x="10" y="1391"/>
              <a:ext cx="1034" cy="29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150" name="Oval 6"/>
            <p:cNvSpPr/>
            <p:nvPr/>
          </p:nvSpPr>
          <p:spPr>
            <a:xfrm>
              <a:off x="14" y="288"/>
              <a:ext cx="1178" cy="1213"/>
            </a:xfrm>
            <a:prstGeom prst="ellipse">
              <a:avLst/>
            </a:prstGeom>
            <a:gradFill rotWithShape="1">
              <a:gsLst>
                <a:gs pos="0">
                  <a:srgbClr val="001A00"/>
                </a:gs>
                <a:gs pos="50000">
                  <a:srgbClr val="006600"/>
                </a:gs>
                <a:gs pos="100000">
                  <a:srgbClr val="001A00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wrap="none" anchor="ctr"/>
            <a:lstStyle/>
            <a:p>
              <a:pPr lvl="0"/>
              <a:endParaRPr lang="zh-CN" altLang="zh-CN" sz="322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6151" name="Freeform 7"/>
            <p:cNvSpPr/>
            <p:nvPr/>
          </p:nvSpPr>
          <p:spPr>
            <a:xfrm>
              <a:off x="127" y="288"/>
              <a:ext cx="931" cy="416"/>
            </a:xfrm>
            <a:custGeom>
              <a:avLst/>
              <a:gdLst>
                <a:gd name="txL" fmla="*/ 0 w 1321"/>
                <a:gd name="txT" fmla="*/ 0 h 712"/>
                <a:gd name="txR" fmla="*/ 1321 w 1321"/>
                <a:gd name="txB" fmla="*/ 712 h 712"/>
              </a:gdLst>
              <a:ahLst/>
              <a:cxnLst>
                <a:cxn ang="0">
                  <a:pos x="321" y="47"/>
                </a:cxn>
                <a:cxn ang="0">
                  <a:pos x="325" y="51"/>
                </a:cxn>
                <a:cxn ang="0">
                  <a:pos x="326" y="56"/>
                </a:cxn>
                <a:cxn ang="0">
                  <a:pos x="324" y="60"/>
                </a:cxn>
                <a:cxn ang="0">
                  <a:pos x="321" y="64"/>
                </a:cxn>
                <a:cxn ang="0">
                  <a:pos x="314" y="67"/>
                </a:cxn>
                <a:cxn ang="0">
                  <a:pos x="305" y="70"/>
                </a:cxn>
                <a:cxn ang="0">
                  <a:pos x="295" y="73"/>
                </a:cxn>
                <a:cxn ang="0">
                  <a:pos x="283" y="75"/>
                </a:cxn>
                <a:cxn ang="0">
                  <a:pos x="270" y="78"/>
                </a:cxn>
                <a:cxn ang="0">
                  <a:pos x="254" y="79"/>
                </a:cxn>
                <a:cxn ang="0">
                  <a:pos x="239" y="81"/>
                </a:cxn>
                <a:cxn ang="0">
                  <a:pos x="221" y="82"/>
                </a:cxn>
                <a:cxn ang="0">
                  <a:pos x="203" y="82"/>
                </a:cxn>
                <a:cxn ang="0">
                  <a:pos x="196" y="83"/>
                </a:cxn>
                <a:cxn ang="0">
                  <a:pos x="117" y="83"/>
                </a:cxn>
                <a:cxn ang="0">
                  <a:pos x="117" y="83"/>
                </a:cxn>
                <a:cxn ang="0">
                  <a:pos x="101" y="82"/>
                </a:cxn>
                <a:cxn ang="0">
                  <a:pos x="86" y="82"/>
                </a:cxn>
                <a:cxn ang="0">
                  <a:pos x="71" y="81"/>
                </a:cxn>
                <a:cxn ang="0">
                  <a:pos x="58" y="80"/>
                </a:cxn>
                <a:cxn ang="0">
                  <a:pos x="46" y="79"/>
                </a:cxn>
                <a:cxn ang="0">
                  <a:pos x="35" y="77"/>
                </a:cxn>
                <a:cxn ang="0">
                  <a:pos x="25" y="75"/>
                </a:cxn>
                <a:cxn ang="0">
                  <a:pos x="16" y="74"/>
                </a:cxn>
                <a:cxn ang="0">
                  <a:pos x="9" y="71"/>
                </a:cxn>
                <a:cxn ang="0">
                  <a:pos x="4" y="68"/>
                </a:cxn>
                <a:cxn ang="0">
                  <a:pos x="1" y="64"/>
                </a:cxn>
                <a:cxn ang="0">
                  <a:pos x="0" y="61"/>
                </a:cxn>
                <a:cxn ang="0">
                  <a:pos x="0" y="61"/>
                </a:cxn>
                <a:cxn ang="0">
                  <a:pos x="1" y="57"/>
                </a:cxn>
                <a:cxn ang="0">
                  <a:pos x="4" y="52"/>
                </a:cxn>
                <a:cxn ang="0">
                  <a:pos x="13" y="43"/>
                </a:cxn>
                <a:cxn ang="0">
                  <a:pos x="23" y="35"/>
                </a:cxn>
                <a:cxn ang="0">
                  <a:pos x="36" y="27"/>
                </a:cxn>
                <a:cxn ang="0">
                  <a:pos x="50" y="20"/>
                </a:cxn>
                <a:cxn ang="0">
                  <a:pos x="66" y="15"/>
                </a:cxn>
                <a:cxn ang="0">
                  <a:pos x="84" y="9"/>
                </a:cxn>
                <a:cxn ang="0">
                  <a:pos x="102" y="5"/>
                </a:cxn>
                <a:cxn ang="0">
                  <a:pos x="123" y="2"/>
                </a:cxn>
                <a:cxn ang="0">
                  <a:pos x="143" y="1"/>
                </a:cxn>
                <a:cxn ang="0">
                  <a:pos x="164" y="0"/>
                </a:cxn>
                <a:cxn ang="0">
                  <a:pos x="164" y="0"/>
                </a:cxn>
                <a:cxn ang="0">
                  <a:pos x="187" y="1"/>
                </a:cxn>
                <a:cxn ang="0">
                  <a:pos x="209" y="3"/>
                </a:cxn>
                <a:cxn ang="0">
                  <a:pos x="230" y="6"/>
                </a:cxn>
                <a:cxn ang="0">
                  <a:pos x="249" y="11"/>
                </a:cxn>
                <a:cxn ang="0">
                  <a:pos x="267" y="16"/>
                </a:cxn>
                <a:cxn ang="0">
                  <a:pos x="283" y="23"/>
                </a:cxn>
                <a:cxn ang="0">
                  <a:pos x="298" y="30"/>
                </a:cxn>
                <a:cxn ang="0">
                  <a:pos x="310" y="38"/>
                </a:cxn>
                <a:cxn ang="0">
                  <a:pos x="321" y="47"/>
                </a:cxn>
                <a:cxn ang="0">
                  <a:pos x="321" y="47"/>
                </a:cxn>
              </a:cxnLst>
              <a:rect l="txL" t="txT" r="txR" b="txB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>
                    <a:alpha val="100000"/>
                  </a:srgbClr>
                </a:gs>
                <a:gs pos="100000">
                  <a:srgbClr val="009900">
                    <a:alpha val="100000"/>
                  </a:srgbClr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 sz="3220"/>
            </a:p>
          </p:txBody>
        </p:sp>
        <p:grpSp>
          <p:nvGrpSpPr>
            <p:cNvPr id="3" name="Group 8"/>
            <p:cNvGrpSpPr/>
            <p:nvPr/>
          </p:nvGrpSpPr>
          <p:grpSpPr>
            <a:xfrm rot="-1297425" flipH="1" flipV="1">
              <a:off x="34" y="1290"/>
              <a:ext cx="1098" cy="270"/>
              <a:chOff x="0" y="0"/>
              <a:chExt cx="893" cy="246"/>
            </a:xfrm>
          </p:grpSpPr>
          <p:grpSp>
            <p:nvGrpSpPr>
              <p:cNvPr id="4" name="Group 9"/>
              <p:cNvGrpSpPr/>
              <p:nvPr/>
            </p:nvGrpSpPr>
            <p:grpSpPr>
              <a:xfrm>
                <a:off x="0" y="0"/>
                <a:ext cx="743" cy="185"/>
                <a:chOff x="0" y="0"/>
                <a:chExt cx="1118" cy="279"/>
              </a:xfrm>
            </p:grpSpPr>
            <p:sp>
              <p:nvSpPr>
                <p:cNvPr id="6160" name="AutoShape 10"/>
                <p:cNvSpPr/>
                <p:nvPr/>
              </p:nvSpPr>
              <p:spPr>
                <a:xfrm rot="5263130">
                  <a:off x="289" y="-294"/>
                  <a:ext cx="227" cy="816"/>
                </a:xfrm>
                <a:prstGeom prst="moon">
                  <a:avLst>
                    <a:gd name="adj" fmla="val 49769"/>
                  </a:avLst>
                </a:prstGeom>
                <a:solidFill>
                  <a:srgbClr val="5F5F5F">
                    <a:alpha val="3137"/>
                  </a:srgbClr>
                </a:solidFill>
                <a:ln w="9525">
                  <a:noFill/>
                </a:ln>
              </p:spPr>
              <p:txBody>
                <a:bodyPr wrap="none" anchor="ctr"/>
                <a:lstStyle/>
                <a:p>
                  <a:pPr lvl="0"/>
                  <a:endParaRPr lang="zh-CN" altLang="zh-CN" sz="3220" dirty="0">
                    <a:solidFill>
                      <a:srgbClr val="000000"/>
                    </a:solidFill>
                    <a:latin typeface="Arial" panose="020B0604020202020204" pitchFamily="34" charset="0"/>
                    <a:ea typeface="宋体" panose="02010600030101010101" pitchFamily="2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161" name="AutoShape 11"/>
                <p:cNvSpPr/>
                <p:nvPr/>
              </p:nvSpPr>
              <p:spPr>
                <a:xfrm rot="6078281">
                  <a:off x="425" y="-294"/>
                  <a:ext cx="227" cy="816"/>
                </a:xfrm>
                <a:prstGeom prst="moon">
                  <a:avLst>
                    <a:gd name="adj" fmla="val 49769"/>
                  </a:avLst>
                </a:prstGeom>
                <a:solidFill>
                  <a:srgbClr val="5F5F5F">
                    <a:alpha val="3137"/>
                  </a:srgbClr>
                </a:solidFill>
                <a:ln w="9525">
                  <a:noFill/>
                </a:ln>
              </p:spPr>
              <p:txBody>
                <a:bodyPr wrap="none" anchor="ctr"/>
                <a:lstStyle/>
                <a:p>
                  <a:pPr lvl="0"/>
                  <a:endParaRPr lang="zh-CN" altLang="zh-CN" sz="3220" dirty="0">
                    <a:solidFill>
                      <a:srgbClr val="000000"/>
                    </a:solidFill>
                    <a:latin typeface="Arial" panose="020B0604020202020204" pitchFamily="34" charset="0"/>
                    <a:ea typeface="宋体" panose="02010600030101010101" pitchFamily="2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162" name="AutoShape 12"/>
                <p:cNvSpPr/>
                <p:nvPr/>
              </p:nvSpPr>
              <p:spPr>
                <a:xfrm rot="6373927">
                  <a:off x="501" y="-272"/>
                  <a:ext cx="227" cy="816"/>
                </a:xfrm>
                <a:prstGeom prst="moon">
                  <a:avLst>
                    <a:gd name="adj" fmla="val 49769"/>
                  </a:avLst>
                </a:prstGeom>
                <a:solidFill>
                  <a:srgbClr val="5F5F5F">
                    <a:alpha val="3137"/>
                  </a:srgbClr>
                </a:solidFill>
                <a:ln w="9525">
                  <a:noFill/>
                </a:ln>
              </p:spPr>
              <p:txBody>
                <a:bodyPr wrap="none" anchor="ctr"/>
                <a:lstStyle/>
                <a:p>
                  <a:pPr lvl="0"/>
                  <a:endParaRPr lang="zh-CN" altLang="zh-CN" sz="3220" dirty="0">
                    <a:solidFill>
                      <a:srgbClr val="000000"/>
                    </a:solidFill>
                    <a:latin typeface="Arial" panose="020B0604020202020204" pitchFamily="34" charset="0"/>
                    <a:ea typeface="宋体" panose="02010600030101010101" pitchFamily="2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163" name="AutoShape 13"/>
                <p:cNvSpPr/>
                <p:nvPr/>
              </p:nvSpPr>
              <p:spPr>
                <a:xfrm rot="6906313">
                  <a:off x="591" y="-242"/>
                  <a:ext cx="227" cy="816"/>
                </a:xfrm>
                <a:prstGeom prst="moon">
                  <a:avLst>
                    <a:gd name="adj" fmla="val 49769"/>
                  </a:avLst>
                </a:prstGeom>
                <a:solidFill>
                  <a:srgbClr val="5F5F5F">
                    <a:alpha val="3137"/>
                  </a:srgbClr>
                </a:solidFill>
                <a:ln w="9525">
                  <a:noFill/>
                </a:ln>
              </p:spPr>
              <p:txBody>
                <a:bodyPr wrap="none" anchor="ctr"/>
                <a:lstStyle/>
                <a:p>
                  <a:pPr lvl="0"/>
                  <a:endParaRPr lang="zh-CN" altLang="zh-CN" sz="3220" dirty="0">
                    <a:solidFill>
                      <a:srgbClr val="000000"/>
                    </a:solidFill>
                    <a:latin typeface="Arial" panose="020B0604020202020204" pitchFamily="34" charset="0"/>
                    <a:ea typeface="宋体" panose="02010600030101010101" pitchFamily="2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5" name="Group 14"/>
              <p:cNvGrpSpPr/>
              <p:nvPr/>
            </p:nvGrpSpPr>
            <p:grpSpPr>
              <a:xfrm rot="1353540">
                <a:off x="150" y="60"/>
                <a:ext cx="743" cy="186"/>
                <a:chOff x="0" y="0"/>
                <a:chExt cx="1118" cy="279"/>
              </a:xfrm>
            </p:grpSpPr>
            <p:sp>
              <p:nvSpPr>
                <p:cNvPr id="6156" name="AutoShape 15"/>
                <p:cNvSpPr/>
                <p:nvPr/>
              </p:nvSpPr>
              <p:spPr>
                <a:xfrm rot="5263130">
                  <a:off x="289" y="-294"/>
                  <a:ext cx="227" cy="816"/>
                </a:xfrm>
                <a:prstGeom prst="moon">
                  <a:avLst>
                    <a:gd name="adj" fmla="val 49769"/>
                  </a:avLst>
                </a:prstGeom>
                <a:solidFill>
                  <a:srgbClr val="5F5F5F">
                    <a:alpha val="3137"/>
                  </a:srgbClr>
                </a:solidFill>
                <a:ln w="9525">
                  <a:noFill/>
                </a:ln>
              </p:spPr>
              <p:txBody>
                <a:bodyPr wrap="none" anchor="ctr"/>
                <a:lstStyle/>
                <a:p>
                  <a:pPr lvl="0"/>
                  <a:endParaRPr lang="zh-CN" altLang="zh-CN" sz="3220" dirty="0">
                    <a:solidFill>
                      <a:srgbClr val="000000"/>
                    </a:solidFill>
                    <a:latin typeface="Arial" panose="020B0604020202020204" pitchFamily="34" charset="0"/>
                    <a:ea typeface="宋体" panose="02010600030101010101" pitchFamily="2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157" name="AutoShape 16"/>
                <p:cNvSpPr/>
                <p:nvPr/>
              </p:nvSpPr>
              <p:spPr>
                <a:xfrm rot="6078281">
                  <a:off x="425" y="-294"/>
                  <a:ext cx="227" cy="816"/>
                </a:xfrm>
                <a:prstGeom prst="moon">
                  <a:avLst>
                    <a:gd name="adj" fmla="val 49769"/>
                  </a:avLst>
                </a:prstGeom>
                <a:solidFill>
                  <a:srgbClr val="5F5F5F">
                    <a:alpha val="3137"/>
                  </a:srgbClr>
                </a:solidFill>
                <a:ln w="9525">
                  <a:noFill/>
                </a:ln>
              </p:spPr>
              <p:txBody>
                <a:bodyPr wrap="none" anchor="ctr"/>
                <a:lstStyle/>
                <a:p>
                  <a:pPr lvl="0"/>
                  <a:endParaRPr lang="zh-CN" altLang="zh-CN" sz="3220" dirty="0">
                    <a:solidFill>
                      <a:srgbClr val="000000"/>
                    </a:solidFill>
                    <a:latin typeface="Arial" panose="020B0604020202020204" pitchFamily="34" charset="0"/>
                    <a:ea typeface="宋体" panose="02010600030101010101" pitchFamily="2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158" name="AutoShape 17"/>
                <p:cNvSpPr/>
                <p:nvPr/>
              </p:nvSpPr>
              <p:spPr>
                <a:xfrm rot="6373927">
                  <a:off x="501" y="-272"/>
                  <a:ext cx="227" cy="816"/>
                </a:xfrm>
                <a:prstGeom prst="moon">
                  <a:avLst>
                    <a:gd name="adj" fmla="val 49769"/>
                  </a:avLst>
                </a:prstGeom>
                <a:solidFill>
                  <a:srgbClr val="5F5F5F">
                    <a:alpha val="3137"/>
                  </a:srgbClr>
                </a:solidFill>
                <a:ln w="9525">
                  <a:noFill/>
                </a:ln>
              </p:spPr>
              <p:txBody>
                <a:bodyPr wrap="none" anchor="ctr"/>
                <a:lstStyle/>
                <a:p>
                  <a:pPr lvl="0"/>
                  <a:endParaRPr lang="zh-CN" altLang="zh-CN" sz="3220" dirty="0">
                    <a:solidFill>
                      <a:srgbClr val="000000"/>
                    </a:solidFill>
                    <a:latin typeface="Arial" panose="020B0604020202020204" pitchFamily="34" charset="0"/>
                    <a:ea typeface="宋体" panose="02010600030101010101" pitchFamily="2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159" name="AutoShape 18"/>
                <p:cNvSpPr/>
                <p:nvPr/>
              </p:nvSpPr>
              <p:spPr>
                <a:xfrm rot="6906313">
                  <a:off x="591" y="-242"/>
                  <a:ext cx="227" cy="816"/>
                </a:xfrm>
                <a:prstGeom prst="moon">
                  <a:avLst>
                    <a:gd name="adj" fmla="val 49769"/>
                  </a:avLst>
                </a:prstGeom>
                <a:solidFill>
                  <a:srgbClr val="5F5F5F">
                    <a:alpha val="3137"/>
                  </a:srgbClr>
                </a:solidFill>
                <a:ln w="9525">
                  <a:noFill/>
                </a:ln>
              </p:spPr>
              <p:txBody>
                <a:bodyPr wrap="none" anchor="ctr"/>
                <a:lstStyle/>
                <a:p>
                  <a:pPr lvl="0"/>
                  <a:endParaRPr lang="zh-CN" altLang="zh-CN" sz="3220" dirty="0">
                    <a:solidFill>
                      <a:srgbClr val="000000"/>
                    </a:solidFill>
                    <a:latin typeface="Arial" panose="020B0604020202020204" pitchFamily="34" charset="0"/>
                    <a:ea typeface="宋体" panose="02010600030101010101" pitchFamily="2" charset="-122"/>
                    <a:sym typeface="Arial" panose="020B0604020202020204" pitchFamily="34" charset="0"/>
                  </a:endParaRPr>
                </a:p>
              </p:txBody>
            </p:sp>
          </p:grpSp>
        </p:grpSp>
        <p:sp>
          <p:nvSpPr>
            <p:cNvPr id="6153" name="Rectangle 19"/>
            <p:cNvSpPr/>
            <p:nvPr/>
          </p:nvSpPr>
          <p:spPr>
            <a:xfrm>
              <a:off x="-42" y="216"/>
              <a:ext cx="1274" cy="10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87193" tIns="43597" rIns="87193" bIns="43597" anchor="ctr">
              <a:spAutoFit/>
            </a:bodyPr>
            <a:lstStyle/>
            <a:p>
              <a:pPr lvl="0" algn="ctr"/>
              <a:r>
                <a:rPr lang="en-US" altLang="zh-CN" sz="10640" b="1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sym typeface="华文细黑" panose="02010600040101010101" pitchFamily="2" charset="-122"/>
                </a:rPr>
                <a:t>2.9</a:t>
              </a:r>
            </a:p>
          </p:txBody>
        </p:sp>
      </p:grpSp>
    </p:spTree>
  </p:cSld>
  <p:clrMapOvr>
    <a:masterClrMapping/>
  </p:clrMapOvr>
  <p:transition advTm="3234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7A11152-572F-4842-8E78-611BB57FAA04}" type="slidenum">
              <a:rPr lang="zh-CN" altLang="en-US"/>
              <a:pPr>
                <a:defRPr/>
              </a:pPr>
              <a:t>28</a:t>
            </a:fld>
            <a:endParaRPr lang="zh-CN" altLang="en-US"/>
          </a:p>
        </p:txBody>
      </p:sp>
      <p:pic>
        <p:nvPicPr>
          <p:cNvPr id="20" name="图片 19" descr="QQ图片20180427173010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17500" y="1216660"/>
            <a:ext cx="4159250" cy="414909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17500" y="5419090"/>
            <a:ext cx="3436620" cy="1168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400"/>
              <a:t>产品型号：工位一组对坐两人位</a:t>
            </a:r>
          </a:p>
          <a:p>
            <a:pPr algn="l"/>
            <a:r>
              <a:rPr lang="zh-CN" altLang="en-US" sz="1400"/>
              <a:t>产品尺寸：</a:t>
            </a:r>
          </a:p>
          <a:p>
            <a:pPr algn="l"/>
            <a:r>
              <a:rPr lang="zh-CN" altLang="en-US" sz="1400"/>
              <a:t>1400*700*750/1050</a:t>
            </a:r>
          </a:p>
          <a:p>
            <a:pPr algn="l"/>
            <a:r>
              <a:rPr lang="zh-CN" altLang="en-US" sz="1400"/>
              <a:t>(1400*1430*750/1050)</a:t>
            </a:r>
          </a:p>
          <a:p>
            <a:pPr algn="l"/>
            <a:r>
              <a:rPr lang="zh-CN" altLang="en-US" sz="1400"/>
              <a:t>台面凯莱橡木BS-73+白色钢架，不要桌屏</a:t>
            </a:r>
          </a:p>
        </p:txBody>
      </p:sp>
      <p:pic>
        <p:nvPicPr>
          <p:cNvPr id="96" name="图片 95" descr="3XDZKK9RUX5}MU5]4YH0V%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19625" y="1348740"/>
            <a:ext cx="3048635" cy="3365500"/>
          </a:xfrm>
          <a:prstGeom prst="rect">
            <a:avLst/>
          </a:prstGeom>
        </p:spPr>
      </p:pic>
      <p:pic>
        <p:nvPicPr>
          <p:cNvPr id="97" name="图片 96" descr="5~]T1Vwe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882255" y="1365250"/>
            <a:ext cx="2284730" cy="334899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16865" y="6616700"/>
            <a:ext cx="11967210" cy="24612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1400"/>
              <a:t>1、面材：厚度25mm，采用吉林“露水河”或同级品牌E1级环保三聚氰胺板，表面热压处理，耐高温、耐腐蚀、无色差、还原度高，甲醛含量≤1.5mg/L。</a:t>
            </a:r>
          </a:p>
          <a:p>
            <a:r>
              <a:rPr lang="zh-CN" altLang="en-US" sz="1400"/>
              <a:t>2、封边带：采用“欧德雅”2mm优质厚PVC封边带。弹性好，耐撞击，达到国标环保要求，其他隐藏部位全部做封闭处理，封边严密、平整、无脱胶、表面无胶渍。使用德国知名品牌 “汉高”与“胶王”热熔胶，品质优异，保证贴合及封边牢固，经得起寒冷及高温气候考验，胶水中有毒害物质的含量远低于国家标准。</a:t>
            </a:r>
          </a:p>
          <a:p>
            <a:r>
              <a:rPr lang="zh-CN" altLang="en-US" sz="1400"/>
              <a:t>3、基材：采用E1“亚创”优质环保型人造板，甲醛含量≤1.5mg/L。</a:t>
            </a:r>
          </a:p>
          <a:p>
            <a:r>
              <a:rPr lang="zh-CN" altLang="en-US" sz="1400"/>
              <a:t>锁具：采用进口“BMB”或同等品牌锁具，用整块铜料车铣成型，弹珠设计，开关达100000次以上无损坏，开关灵活顺畅，保密度高，精密美观。</a:t>
            </a:r>
          </a:p>
          <a:p>
            <a:r>
              <a:rPr lang="zh-CN" altLang="en-US" sz="1400"/>
              <a:t>4.铰链：采用进口 奥地利Blum（百隆）、德国进口“BMB”或同等品牌按弹式阻尼导轨（抽屉可承重30KG，抽拉次数十万次）； 奥地利Blum （百隆）、德国进口“BMB”或同等品牌阻尼铰链，调幅度大于6mm，承载3KG达200000次耐久性试验，开合灵活无燥音，达QB/T2189-2013标准</a:t>
            </a:r>
          </a:p>
          <a:p>
            <a:r>
              <a:rPr lang="zh-CN" altLang="en-US" sz="1400"/>
              <a:t>5.偏心件、连接五金件：采用进口 德国进口“BMB”、“海蒂诗”或同等品牌偏心件、连接五金金属拉手，表面镀层平整光滑，厚度均匀一致，光泽柔和，无镀层烧焦、脱皮或无镀层等缺陷，达QB/T1241标准。</a:t>
            </a:r>
          </a:p>
          <a:p>
            <a:r>
              <a:rPr lang="zh-CN" altLang="en-US" sz="1400"/>
              <a:t>6、功能特点：1）可按色板选择不同的色彩、纹路； 2）按不同的用途选择不同的厚度；3) 具有防水、防烫、防污、防酸、防碱的特点。 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4850765" y="5419090"/>
            <a:ext cx="2550795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400"/>
              <a:t>产品型号：三抽柜（木抽）</a:t>
            </a:r>
          </a:p>
          <a:p>
            <a:pPr algn="l"/>
            <a:r>
              <a:rPr lang="zh-CN" altLang="en-US" sz="1400"/>
              <a:t>产品尺寸：400*480*640</a:t>
            </a:r>
          </a:p>
          <a:p>
            <a:pPr algn="l"/>
            <a:r>
              <a:rPr lang="zh-CN" altLang="en-US" sz="1400"/>
              <a:t>凯莱橡木BS-73+进口暖白BS-07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8350250" y="5419090"/>
            <a:ext cx="1651000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400"/>
              <a:t>产品型号：员工椅</a:t>
            </a:r>
          </a:p>
          <a:p>
            <a:pPr algn="l"/>
            <a:r>
              <a:rPr lang="zh-CN" altLang="en-US" sz="1400"/>
              <a:t>产品尺寸：常规</a:t>
            </a:r>
          </a:p>
          <a:p>
            <a:pPr algn="l"/>
            <a:r>
              <a:rPr lang="zh-CN" altLang="en-US" sz="1400"/>
              <a:t>全黑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4455160" y="645160"/>
            <a:ext cx="3377565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000" b="1">
                <a:sym typeface="+mn-ea"/>
              </a:rPr>
              <a:t>188法医病理切片室</a:t>
            </a:r>
            <a:r>
              <a:rPr lang="zh-CN" altLang="en-US" sz="2000" b="1"/>
              <a:t>配置方案</a:t>
            </a:r>
          </a:p>
        </p:txBody>
      </p:sp>
      <p:pic>
        <p:nvPicPr>
          <p:cNvPr id="8" name="图片 7" descr="南京医科大学汉中路平面布置图2018-2"/>
          <p:cNvPicPr>
            <a:picLocks noChangeAspect="1"/>
          </p:cNvPicPr>
          <p:nvPr/>
        </p:nvPicPr>
        <p:blipFill>
          <a:blip r:embed="rId5" cstate="print"/>
          <a:srcRect l="1020" t="30114" r="78224" b="34604"/>
          <a:stretch>
            <a:fillRect/>
          </a:stretch>
        </p:blipFill>
        <p:spPr>
          <a:xfrm>
            <a:off x="10166985" y="2051050"/>
            <a:ext cx="2265045" cy="2480310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AutoShape 2"/>
          <p:cNvSpPr/>
          <p:nvPr/>
        </p:nvSpPr>
        <p:spPr>
          <a:xfrm>
            <a:off x="2266950" y="4296093"/>
            <a:ext cx="8534400" cy="1575752"/>
          </a:xfrm>
          <a:prstGeom prst="horizontalScroll">
            <a:avLst>
              <a:gd name="adj" fmla="val 12500"/>
            </a:avLst>
          </a:prstGeom>
          <a:solidFill>
            <a:srgbClr val="00CC00">
              <a:alpha val="20000"/>
            </a:srgbClr>
          </a:solidFill>
          <a:ln w="9525" cap="flat" cmpd="sng">
            <a:solidFill>
              <a:srgbClr val="00CC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lIns="65305" tIns="32653" rIns="65305" bIns="32653" anchor="ctr"/>
          <a:lstStyle/>
          <a:p>
            <a:pPr lvl="0" algn="ctr"/>
            <a:endParaRPr lang="zh-CN" altLang="en-US" sz="3360" b="1" dirty="0">
              <a:solidFill>
                <a:srgbClr val="006600"/>
              </a:solidFill>
              <a:latin typeface="仿宋_GB2312" pitchFamily="1" charset="-122"/>
              <a:ea typeface="仿宋_GB2312" pitchFamily="1" charset="-122"/>
              <a:sym typeface="Wingdings" panose="05000000000000000000" charset="0"/>
            </a:endParaRPr>
          </a:p>
          <a:p>
            <a:pPr lvl="0" algn="ctr"/>
            <a:r>
              <a:rPr lang="zh-CN" altLang="en-US" sz="3360" b="1" dirty="0">
                <a:solidFill>
                  <a:srgbClr val="006600"/>
                </a:solidFill>
                <a:latin typeface="仿宋_GB2312" pitchFamily="1" charset="-122"/>
                <a:ea typeface="仿宋_GB2312" pitchFamily="1" charset="-122"/>
                <a:sym typeface="+mn-ea"/>
              </a:rPr>
              <a:t>355办公家具推荐方案</a:t>
            </a:r>
            <a:endParaRPr lang="zh-CN" altLang="en-US" sz="3355" b="1" dirty="0">
              <a:solidFill>
                <a:schemeClr val="bg1"/>
              </a:solidFill>
              <a:latin typeface="+mn-ea"/>
              <a:sym typeface="Wingdings" panose="05000000000000000000" charset="0"/>
            </a:endParaRPr>
          </a:p>
          <a:p>
            <a:pPr lvl="0" algn="ctr"/>
            <a:endParaRPr lang="zh-CN" altLang="en-US" sz="322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" name="Group 3"/>
          <p:cNvGrpSpPr/>
          <p:nvPr/>
        </p:nvGrpSpPr>
        <p:grpSpPr>
          <a:xfrm>
            <a:off x="5594033" y="2018665"/>
            <a:ext cx="2082482" cy="2335213"/>
            <a:chOff x="0" y="216"/>
            <a:chExt cx="1192" cy="1471"/>
          </a:xfrm>
        </p:grpSpPr>
        <p:pic>
          <p:nvPicPr>
            <p:cNvPr id="6148" name="Picture 4" descr="circuler_1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267"/>
              <a:ext cx="1190" cy="1209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6149" name="Picture 5" descr="light_shadow"/>
            <p:cNvPicPr>
              <a:picLocks noChangeAspect="1"/>
            </p:cNvPicPr>
            <p:nvPr/>
          </p:nvPicPr>
          <p:blipFill>
            <a:blip r:embed="rId3" cstate="print">
              <a:grayscl/>
              <a:lum bright="-76001" contrast="-3999"/>
            </a:blip>
            <a:stretch>
              <a:fillRect/>
            </a:stretch>
          </p:blipFill>
          <p:spPr>
            <a:xfrm>
              <a:off x="10" y="1391"/>
              <a:ext cx="1034" cy="29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150" name="Oval 6"/>
            <p:cNvSpPr/>
            <p:nvPr/>
          </p:nvSpPr>
          <p:spPr>
            <a:xfrm>
              <a:off x="14" y="288"/>
              <a:ext cx="1178" cy="1213"/>
            </a:xfrm>
            <a:prstGeom prst="ellipse">
              <a:avLst/>
            </a:prstGeom>
            <a:gradFill rotWithShape="1">
              <a:gsLst>
                <a:gs pos="0">
                  <a:srgbClr val="001A00"/>
                </a:gs>
                <a:gs pos="50000">
                  <a:srgbClr val="006600"/>
                </a:gs>
                <a:gs pos="100000">
                  <a:srgbClr val="001A00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wrap="none" anchor="ctr"/>
            <a:lstStyle/>
            <a:p>
              <a:pPr lvl="0"/>
              <a:endParaRPr lang="zh-CN" altLang="zh-CN" sz="322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6151" name="Freeform 7"/>
            <p:cNvSpPr/>
            <p:nvPr/>
          </p:nvSpPr>
          <p:spPr>
            <a:xfrm>
              <a:off x="127" y="288"/>
              <a:ext cx="931" cy="416"/>
            </a:xfrm>
            <a:custGeom>
              <a:avLst/>
              <a:gdLst>
                <a:gd name="txL" fmla="*/ 0 w 1321"/>
                <a:gd name="txT" fmla="*/ 0 h 712"/>
                <a:gd name="txR" fmla="*/ 1321 w 1321"/>
                <a:gd name="txB" fmla="*/ 712 h 712"/>
              </a:gdLst>
              <a:ahLst/>
              <a:cxnLst>
                <a:cxn ang="0">
                  <a:pos x="321" y="47"/>
                </a:cxn>
                <a:cxn ang="0">
                  <a:pos x="325" y="51"/>
                </a:cxn>
                <a:cxn ang="0">
                  <a:pos x="326" y="56"/>
                </a:cxn>
                <a:cxn ang="0">
                  <a:pos x="324" y="60"/>
                </a:cxn>
                <a:cxn ang="0">
                  <a:pos x="321" y="64"/>
                </a:cxn>
                <a:cxn ang="0">
                  <a:pos x="314" y="67"/>
                </a:cxn>
                <a:cxn ang="0">
                  <a:pos x="305" y="70"/>
                </a:cxn>
                <a:cxn ang="0">
                  <a:pos x="295" y="73"/>
                </a:cxn>
                <a:cxn ang="0">
                  <a:pos x="283" y="75"/>
                </a:cxn>
                <a:cxn ang="0">
                  <a:pos x="270" y="78"/>
                </a:cxn>
                <a:cxn ang="0">
                  <a:pos x="254" y="79"/>
                </a:cxn>
                <a:cxn ang="0">
                  <a:pos x="239" y="81"/>
                </a:cxn>
                <a:cxn ang="0">
                  <a:pos x="221" y="82"/>
                </a:cxn>
                <a:cxn ang="0">
                  <a:pos x="203" y="82"/>
                </a:cxn>
                <a:cxn ang="0">
                  <a:pos x="196" y="83"/>
                </a:cxn>
                <a:cxn ang="0">
                  <a:pos x="117" y="83"/>
                </a:cxn>
                <a:cxn ang="0">
                  <a:pos x="117" y="83"/>
                </a:cxn>
                <a:cxn ang="0">
                  <a:pos x="101" y="82"/>
                </a:cxn>
                <a:cxn ang="0">
                  <a:pos x="86" y="82"/>
                </a:cxn>
                <a:cxn ang="0">
                  <a:pos x="71" y="81"/>
                </a:cxn>
                <a:cxn ang="0">
                  <a:pos x="58" y="80"/>
                </a:cxn>
                <a:cxn ang="0">
                  <a:pos x="46" y="79"/>
                </a:cxn>
                <a:cxn ang="0">
                  <a:pos x="35" y="77"/>
                </a:cxn>
                <a:cxn ang="0">
                  <a:pos x="25" y="75"/>
                </a:cxn>
                <a:cxn ang="0">
                  <a:pos x="16" y="74"/>
                </a:cxn>
                <a:cxn ang="0">
                  <a:pos x="9" y="71"/>
                </a:cxn>
                <a:cxn ang="0">
                  <a:pos x="4" y="68"/>
                </a:cxn>
                <a:cxn ang="0">
                  <a:pos x="1" y="64"/>
                </a:cxn>
                <a:cxn ang="0">
                  <a:pos x="0" y="61"/>
                </a:cxn>
                <a:cxn ang="0">
                  <a:pos x="0" y="61"/>
                </a:cxn>
                <a:cxn ang="0">
                  <a:pos x="1" y="57"/>
                </a:cxn>
                <a:cxn ang="0">
                  <a:pos x="4" y="52"/>
                </a:cxn>
                <a:cxn ang="0">
                  <a:pos x="13" y="43"/>
                </a:cxn>
                <a:cxn ang="0">
                  <a:pos x="23" y="35"/>
                </a:cxn>
                <a:cxn ang="0">
                  <a:pos x="36" y="27"/>
                </a:cxn>
                <a:cxn ang="0">
                  <a:pos x="50" y="20"/>
                </a:cxn>
                <a:cxn ang="0">
                  <a:pos x="66" y="15"/>
                </a:cxn>
                <a:cxn ang="0">
                  <a:pos x="84" y="9"/>
                </a:cxn>
                <a:cxn ang="0">
                  <a:pos x="102" y="5"/>
                </a:cxn>
                <a:cxn ang="0">
                  <a:pos x="123" y="2"/>
                </a:cxn>
                <a:cxn ang="0">
                  <a:pos x="143" y="1"/>
                </a:cxn>
                <a:cxn ang="0">
                  <a:pos x="164" y="0"/>
                </a:cxn>
                <a:cxn ang="0">
                  <a:pos x="164" y="0"/>
                </a:cxn>
                <a:cxn ang="0">
                  <a:pos x="187" y="1"/>
                </a:cxn>
                <a:cxn ang="0">
                  <a:pos x="209" y="3"/>
                </a:cxn>
                <a:cxn ang="0">
                  <a:pos x="230" y="6"/>
                </a:cxn>
                <a:cxn ang="0">
                  <a:pos x="249" y="11"/>
                </a:cxn>
                <a:cxn ang="0">
                  <a:pos x="267" y="16"/>
                </a:cxn>
                <a:cxn ang="0">
                  <a:pos x="283" y="23"/>
                </a:cxn>
                <a:cxn ang="0">
                  <a:pos x="298" y="30"/>
                </a:cxn>
                <a:cxn ang="0">
                  <a:pos x="310" y="38"/>
                </a:cxn>
                <a:cxn ang="0">
                  <a:pos x="321" y="47"/>
                </a:cxn>
                <a:cxn ang="0">
                  <a:pos x="321" y="47"/>
                </a:cxn>
              </a:cxnLst>
              <a:rect l="txL" t="txT" r="txR" b="txB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>
                    <a:alpha val="100000"/>
                  </a:srgbClr>
                </a:gs>
                <a:gs pos="100000">
                  <a:srgbClr val="009900">
                    <a:alpha val="100000"/>
                  </a:srgbClr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 sz="3220"/>
            </a:p>
          </p:txBody>
        </p:sp>
        <p:grpSp>
          <p:nvGrpSpPr>
            <p:cNvPr id="3" name="Group 8"/>
            <p:cNvGrpSpPr/>
            <p:nvPr/>
          </p:nvGrpSpPr>
          <p:grpSpPr>
            <a:xfrm rot="-1297425" flipH="1" flipV="1">
              <a:off x="34" y="1290"/>
              <a:ext cx="1098" cy="270"/>
              <a:chOff x="0" y="0"/>
              <a:chExt cx="893" cy="246"/>
            </a:xfrm>
          </p:grpSpPr>
          <p:grpSp>
            <p:nvGrpSpPr>
              <p:cNvPr id="4" name="Group 9"/>
              <p:cNvGrpSpPr/>
              <p:nvPr/>
            </p:nvGrpSpPr>
            <p:grpSpPr>
              <a:xfrm>
                <a:off x="0" y="0"/>
                <a:ext cx="743" cy="185"/>
                <a:chOff x="0" y="0"/>
                <a:chExt cx="1118" cy="279"/>
              </a:xfrm>
            </p:grpSpPr>
            <p:sp>
              <p:nvSpPr>
                <p:cNvPr id="6160" name="AutoShape 10"/>
                <p:cNvSpPr/>
                <p:nvPr/>
              </p:nvSpPr>
              <p:spPr>
                <a:xfrm rot="5263130">
                  <a:off x="289" y="-294"/>
                  <a:ext cx="227" cy="816"/>
                </a:xfrm>
                <a:prstGeom prst="moon">
                  <a:avLst>
                    <a:gd name="adj" fmla="val 49769"/>
                  </a:avLst>
                </a:prstGeom>
                <a:solidFill>
                  <a:srgbClr val="5F5F5F">
                    <a:alpha val="3137"/>
                  </a:srgbClr>
                </a:solidFill>
                <a:ln w="9525">
                  <a:noFill/>
                </a:ln>
              </p:spPr>
              <p:txBody>
                <a:bodyPr wrap="none" anchor="ctr"/>
                <a:lstStyle/>
                <a:p>
                  <a:pPr lvl="0"/>
                  <a:endParaRPr lang="zh-CN" altLang="zh-CN" sz="3220" dirty="0">
                    <a:solidFill>
                      <a:srgbClr val="000000"/>
                    </a:solidFill>
                    <a:latin typeface="Arial" panose="020B0604020202020204" pitchFamily="34" charset="0"/>
                    <a:ea typeface="宋体" panose="02010600030101010101" pitchFamily="2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161" name="AutoShape 11"/>
                <p:cNvSpPr/>
                <p:nvPr/>
              </p:nvSpPr>
              <p:spPr>
                <a:xfrm rot="6078281">
                  <a:off x="425" y="-294"/>
                  <a:ext cx="227" cy="816"/>
                </a:xfrm>
                <a:prstGeom prst="moon">
                  <a:avLst>
                    <a:gd name="adj" fmla="val 49769"/>
                  </a:avLst>
                </a:prstGeom>
                <a:solidFill>
                  <a:srgbClr val="5F5F5F">
                    <a:alpha val="3137"/>
                  </a:srgbClr>
                </a:solidFill>
                <a:ln w="9525">
                  <a:noFill/>
                </a:ln>
              </p:spPr>
              <p:txBody>
                <a:bodyPr wrap="none" anchor="ctr"/>
                <a:lstStyle/>
                <a:p>
                  <a:pPr lvl="0"/>
                  <a:endParaRPr lang="zh-CN" altLang="zh-CN" sz="3220" dirty="0">
                    <a:solidFill>
                      <a:srgbClr val="000000"/>
                    </a:solidFill>
                    <a:latin typeface="Arial" panose="020B0604020202020204" pitchFamily="34" charset="0"/>
                    <a:ea typeface="宋体" panose="02010600030101010101" pitchFamily="2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162" name="AutoShape 12"/>
                <p:cNvSpPr/>
                <p:nvPr/>
              </p:nvSpPr>
              <p:spPr>
                <a:xfrm rot="6373927">
                  <a:off x="501" y="-272"/>
                  <a:ext cx="227" cy="816"/>
                </a:xfrm>
                <a:prstGeom prst="moon">
                  <a:avLst>
                    <a:gd name="adj" fmla="val 49769"/>
                  </a:avLst>
                </a:prstGeom>
                <a:solidFill>
                  <a:srgbClr val="5F5F5F">
                    <a:alpha val="3137"/>
                  </a:srgbClr>
                </a:solidFill>
                <a:ln w="9525">
                  <a:noFill/>
                </a:ln>
              </p:spPr>
              <p:txBody>
                <a:bodyPr wrap="none" anchor="ctr"/>
                <a:lstStyle/>
                <a:p>
                  <a:pPr lvl="0"/>
                  <a:endParaRPr lang="zh-CN" altLang="zh-CN" sz="3220" dirty="0">
                    <a:solidFill>
                      <a:srgbClr val="000000"/>
                    </a:solidFill>
                    <a:latin typeface="Arial" panose="020B0604020202020204" pitchFamily="34" charset="0"/>
                    <a:ea typeface="宋体" panose="02010600030101010101" pitchFamily="2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163" name="AutoShape 13"/>
                <p:cNvSpPr/>
                <p:nvPr/>
              </p:nvSpPr>
              <p:spPr>
                <a:xfrm rot="6906313">
                  <a:off x="591" y="-242"/>
                  <a:ext cx="227" cy="816"/>
                </a:xfrm>
                <a:prstGeom prst="moon">
                  <a:avLst>
                    <a:gd name="adj" fmla="val 49769"/>
                  </a:avLst>
                </a:prstGeom>
                <a:solidFill>
                  <a:srgbClr val="5F5F5F">
                    <a:alpha val="3137"/>
                  </a:srgbClr>
                </a:solidFill>
                <a:ln w="9525">
                  <a:noFill/>
                </a:ln>
              </p:spPr>
              <p:txBody>
                <a:bodyPr wrap="none" anchor="ctr"/>
                <a:lstStyle/>
                <a:p>
                  <a:pPr lvl="0"/>
                  <a:endParaRPr lang="zh-CN" altLang="zh-CN" sz="3220" dirty="0">
                    <a:solidFill>
                      <a:srgbClr val="000000"/>
                    </a:solidFill>
                    <a:latin typeface="Arial" panose="020B0604020202020204" pitchFamily="34" charset="0"/>
                    <a:ea typeface="宋体" panose="02010600030101010101" pitchFamily="2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5" name="Group 14"/>
              <p:cNvGrpSpPr/>
              <p:nvPr/>
            </p:nvGrpSpPr>
            <p:grpSpPr>
              <a:xfrm rot="1353540">
                <a:off x="150" y="60"/>
                <a:ext cx="743" cy="186"/>
                <a:chOff x="0" y="0"/>
                <a:chExt cx="1118" cy="279"/>
              </a:xfrm>
            </p:grpSpPr>
            <p:sp>
              <p:nvSpPr>
                <p:cNvPr id="6156" name="AutoShape 15"/>
                <p:cNvSpPr/>
                <p:nvPr/>
              </p:nvSpPr>
              <p:spPr>
                <a:xfrm rot="5263130">
                  <a:off x="289" y="-294"/>
                  <a:ext cx="227" cy="816"/>
                </a:xfrm>
                <a:prstGeom prst="moon">
                  <a:avLst>
                    <a:gd name="adj" fmla="val 49769"/>
                  </a:avLst>
                </a:prstGeom>
                <a:solidFill>
                  <a:srgbClr val="5F5F5F">
                    <a:alpha val="3137"/>
                  </a:srgbClr>
                </a:solidFill>
                <a:ln w="9525">
                  <a:noFill/>
                </a:ln>
              </p:spPr>
              <p:txBody>
                <a:bodyPr wrap="none" anchor="ctr"/>
                <a:lstStyle/>
                <a:p>
                  <a:pPr lvl="0"/>
                  <a:endParaRPr lang="zh-CN" altLang="zh-CN" sz="3220" dirty="0">
                    <a:solidFill>
                      <a:srgbClr val="000000"/>
                    </a:solidFill>
                    <a:latin typeface="Arial" panose="020B0604020202020204" pitchFamily="34" charset="0"/>
                    <a:ea typeface="宋体" panose="02010600030101010101" pitchFamily="2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157" name="AutoShape 16"/>
                <p:cNvSpPr/>
                <p:nvPr/>
              </p:nvSpPr>
              <p:spPr>
                <a:xfrm rot="6078281">
                  <a:off x="425" y="-294"/>
                  <a:ext cx="227" cy="816"/>
                </a:xfrm>
                <a:prstGeom prst="moon">
                  <a:avLst>
                    <a:gd name="adj" fmla="val 49769"/>
                  </a:avLst>
                </a:prstGeom>
                <a:solidFill>
                  <a:srgbClr val="5F5F5F">
                    <a:alpha val="3137"/>
                  </a:srgbClr>
                </a:solidFill>
                <a:ln w="9525">
                  <a:noFill/>
                </a:ln>
              </p:spPr>
              <p:txBody>
                <a:bodyPr wrap="none" anchor="ctr"/>
                <a:lstStyle/>
                <a:p>
                  <a:pPr lvl="0"/>
                  <a:endParaRPr lang="zh-CN" altLang="zh-CN" sz="3220" dirty="0">
                    <a:solidFill>
                      <a:srgbClr val="000000"/>
                    </a:solidFill>
                    <a:latin typeface="Arial" panose="020B0604020202020204" pitchFamily="34" charset="0"/>
                    <a:ea typeface="宋体" panose="02010600030101010101" pitchFamily="2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158" name="AutoShape 17"/>
                <p:cNvSpPr/>
                <p:nvPr/>
              </p:nvSpPr>
              <p:spPr>
                <a:xfrm rot="6373927">
                  <a:off x="501" y="-272"/>
                  <a:ext cx="227" cy="816"/>
                </a:xfrm>
                <a:prstGeom prst="moon">
                  <a:avLst>
                    <a:gd name="adj" fmla="val 49769"/>
                  </a:avLst>
                </a:prstGeom>
                <a:solidFill>
                  <a:srgbClr val="5F5F5F">
                    <a:alpha val="3137"/>
                  </a:srgbClr>
                </a:solidFill>
                <a:ln w="9525">
                  <a:noFill/>
                </a:ln>
              </p:spPr>
              <p:txBody>
                <a:bodyPr wrap="none" anchor="ctr"/>
                <a:lstStyle/>
                <a:p>
                  <a:pPr lvl="0"/>
                  <a:endParaRPr lang="zh-CN" altLang="zh-CN" sz="3220" dirty="0">
                    <a:solidFill>
                      <a:srgbClr val="000000"/>
                    </a:solidFill>
                    <a:latin typeface="Arial" panose="020B0604020202020204" pitchFamily="34" charset="0"/>
                    <a:ea typeface="宋体" panose="02010600030101010101" pitchFamily="2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159" name="AutoShape 18"/>
                <p:cNvSpPr/>
                <p:nvPr/>
              </p:nvSpPr>
              <p:spPr>
                <a:xfrm rot="6906313">
                  <a:off x="591" y="-242"/>
                  <a:ext cx="227" cy="816"/>
                </a:xfrm>
                <a:prstGeom prst="moon">
                  <a:avLst>
                    <a:gd name="adj" fmla="val 49769"/>
                  </a:avLst>
                </a:prstGeom>
                <a:solidFill>
                  <a:srgbClr val="5F5F5F">
                    <a:alpha val="3137"/>
                  </a:srgbClr>
                </a:solidFill>
                <a:ln w="9525">
                  <a:noFill/>
                </a:ln>
              </p:spPr>
              <p:txBody>
                <a:bodyPr wrap="none" anchor="ctr"/>
                <a:lstStyle/>
                <a:p>
                  <a:pPr lvl="0"/>
                  <a:endParaRPr lang="zh-CN" altLang="zh-CN" sz="3220" dirty="0">
                    <a:solidFill>
                      <a:srgbClr val="000000"/>
                    </a:solidFill>
                    <a:latin typeface="Arial" panose="020B0604020202020204" pitchFamily="34" charset="0"/>
                    <a:ea typeface="宋体" panose="02010600030101010101" pitchFamily="2" charset="-122"/>
                    <a:sym typeface="Arial" panose="020B0604020202020204" pitchFamily="34" charset="0"/>
                  </a:endParaRPr>
                </a:p>
              </p:txBody>
            </p:sp>
          </p:grpSp>
        </p:grpSp>
        <p:sp>
          <p:nvSpPr>
            <p:cNvPr id="6153" name="Rectangle 19"/>
            <p:cNvSpPr/>
            <p:nvPr/>
          </p:nvSpPr>
          <p:spPr>
            <a:xfrm>
              <a:off x="7" y="216"/>
              <a:ext cx="1174" cy="10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87193" tIns="43597" rIns="87193" bIns="43597" anchor="ctr">
              <a:spAutoFit/>
            </a:bodyPr>
            <a:lstStyle/>
            <a:p>
              <a:pPr lvl="0" algn="ctr"/>
              <a:r>
                <a:rPr lang="en-US" altLang="zh-CN" sz="10640" b="1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sym typeface="华文细黑" panose="02010600040101010101" pitchFamily="2" charset="-122"/>
                </a:rPr>
                <a:t>3.1</a:t>
              </a:r>
            </a:p>
          </p:txBody>
        </p:sp>
      </p:grpSp>
    </p:spTree>
  </p:cSld>
  <p:clrMapOvr>
    <a:masterClrMapping/>
  </p:clrMapOvr>
  <p:transition advTm="3234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2"/>
          <p:cNvSpPr>
            <a:spLocks noChangeArrowheads="1"/>
          </p:cNvSpPr>
          <p:nvPr/>
        </p:nvSpPr>
        <p:spPr bwMode="auto">
          <a:xfrm>
            <a:off x="0" y="0"/>
            <a:ext cx="12801600" cy="9601200"/>
          </a:xfrm>
          <a:prstGeom prst="rect">
            <a:avLst/>
          </a:prstGeom>
          <a:gradFill rotWithShape="0">
            <a:gsLst>
              <a:gs pos="0">
                <a:srgbClr val="DDDDDD"/>
              </a:gs>
              <a:gs pos="100000">
                <a:schemeClr val="bg1"/>
              </a:gs>
            </a:gsLst>
            <a:lin ang="5400000" scaled="1"/>
          </a:gradFill>
          <a:ln w="9525">
            <a:noFill/>
            <a:miter lim="800000"/>
          </a:ln>
        </p:spPr>
        <p:txBody>
          <a:bodyPr anchor="ctr"/>
          <a:lstStyle/>
          <a:p>
            <a:pPr>
              <a:buFont typeface="Arial" panose="020B0604020202020204" pitchFamily="34" charset="0"/>
              <a:buNone/>
            </a:pPr>
            <a:endParaRPr lang="zh-CN" altLang="en-US"/>
          </a:p>
        </p:txBody>
      </p:sp>
      <p:pic>
        <p:nvPicPr>
          <p:cNvPr id="39938" name="Picture 32" descr="White city and roads background vector (3)_复制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686800" y="7300913"/>
            <a:ext cx="3527425" cy="176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39" name="Picture 10" descr="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36625" y="954088"/>
            <a:ext cx="898525" cy="1073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40" name="Rectangle 22"/>
          <p:cNvSpPr>
            <a:spLocks noChangeArrowheads="1"/>
          </p:cNvSpPr>
          <p:nvPr/>
        </p:nvSpPr>
        <p:spPr bwMode="auto">
          <a:xfrm>
            <a:off x="3268444" y="4157663"/>
            <a:ext cx="5570756" cy="10156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6000" dirty="0" smtClean="0">
                <a:solidFill>
                  <a:srgbClr val="495F5F"/>
                </a:solidFill>
                <a:latin typeface="迷你简综艺"/>
                <a:ea typeface="迷你简综艺"/>
                <a:cs typeface="迷你简综艺"/>
                <a:sym typeface="Gill Sans"/>
              </a:rPr>
              <a:t>平面家具布</a:t>
            </a:r>
            <a:r>
              <a:rPr lang="zh-CN" altLang="en-US" sz="6000" dirty="0">
                <a:solidFill>
                  <a:srgbClr val="495F5F"/>
                </a:solidFill>
                <a:latin typeface="迷你简综艺"/>
                <a:ea typeface="迷你简综艺"/>
                <a:cs typeface="迷你简综艺"/>
                <a:sym typeface="Gill Sans"/>
              </a:rPr>
              <a:t>置图</a:t>
            </a:r>
          </a:p>
        </p:txBody>
      </p:sp>
      <p:sp>
        <p:nvSpPr>
          <p:cNvPr id="14" name="Rectangle 2"/>
          <p:cNvSpPr txBox="1">
            <a:spLocks noChangeAspect="1" noChangeArrowheads="1"/>
          </p:cNvSpPr>
          <p:nvPr/>
        </p:nvSpPr>
        <p:spPr bwMode="auto">
          <a:xfrm>
            <a:off x="1223963" y="1098550"/>
            <a:ext cx="2952750" cy="876300"/>
          </a:xfrm>
          <a:prstGeom prst="rect">
            <a:avLst/>
          </a:prstGeom>
          <a:noFill/>
          <a:ln>
            <a:miter lim="800000"/>
          </a:ln>
        </p:spPr>
        <p:txBody>
          <a:bodyPr lIns="140808" tIns="70404" rIns="140808" bIns="70404"/>
          <a:lstStyle/>
          <a:p>
            <a:pPr marL="1279525" indent="-1279525" algn="ctr" defTabSz="0">
              <a:defRPr/>
            </a:pPr>
            <a:r>
              <a:rPr lang="zh-CN" altLang="en-US" sz="4500" kern="0">
                <a:solidFill>
                  <a:srgbClr val="C00000"/>
                </a:solidFill>
                <a:latin typeface="迷你简粗圆" pitchFamily="65" charset="-122"/>
                <a:ea typeface="迷你简粗圆" pitchFamily="65" charset="-122"/>
                <a:cs typeface="+mj-cs"/>
                <a:sym typeface="Calibri" panose="020F0502020204030204" pitchFamily="34" charset="0"/>
              </a:rPr>
              <a:t>目录</a:t>
            </a:r>
            <a:endParaRPr lang="zh-CN" altLang="en-US" sz="4500" kern="0" dirty="0">
              <a:solidFill>
                <a:srgbClr val="C00000"/>
              </a:solidFill>
              <a:latin typeface="迷你简粗圆" pitchFamily="65" charset="-122"/>
              <a:ea typeface="迷你简粗圆" pitchFamily="65" charset="-122"/>
              <a:cs typeface="+mj-cs"/>
              <a:sym typeface="Calibri" panose="020F0502020204030204" pitchFamily="34" charset="0"/>
            </a:endParaRPr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>
          <a:xfrm>
            <a:off x="3733800" y="9090025"/>
            <a:ext cx="2987675" cy="51117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5BB5E36A-B557-4B0E-A145-7E25E2EC00BC}" type="slidenum">
              <a:rPr lang="zh-CN" altLang="en-US" smtClean="0"/>
              <a:pPr>
                <a:defRPr/>
              </a:pPr>
              <a:t>3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7A11152-572F-4842-8E78-611BB57FAA04}" type="slidenum">
              <a:rPr lang="zh-CN" altLang="en-US"/>
              <a:pPr>
                <a:defRPr/>
              </a:pPr>
              <a:t>30</a:t>
            </a:fld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4892675" y="609600"/>
            <a:ext cx="2356485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000" b="1">
                <a:sym typeface="+mn-ea"/>
              </a:rPr>
              <a:t>355办公室</a:t>
            </a:r>
            <a:r>
              <a:rPr lang="zh-CN" altLang="en-US" sz="2000" b="1"/>
              <a:t>配置方案</a:t>
            </a:r>
          </a:p>
        </p:txBody>
      </p:sp>
      <p:pic>
        <p:nvPicPr>
          <p:cNvPr id="41" name="图片 40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10515" y="1454785"/>
            <a:ext cx="3041650" cy="327469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596900" y="7575550"/>
            <a:ext cx="10948035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1200"/>
              <a:t>1、贴面用材：优质进口胡桃木木皮，厚度0.8mm以上，无节疤、腐朽、裂纹、虫眼、夹皮、变色等缺陷，同一类产品木皮纹理协调一致，无色差。采用实木封边，封边带厚度≥25mm。木纹纹现自然清晰。2、基材：采用中密度纤维板，厚度≥25MM，甲醛释放量甲醛含量≤0.15mg/L，达到E1级环保标准，符合GB/T3324的要求，耐划痕、耐磨、耐烫、防火、阻燃、散聚光、易清洁，色泽柔和，自然逼真。板材部件均应进行封边处理，封边应严密、平整、不允许脱胶、表面有胶渍。3、油漆：采用优质“华润”底漆和面漆或台湾“大宝”环保PU聚氨脂封闭漆，符合国家环保标准，经五底三面工艺制作完成，表面光亮平整，油漆无颗粒，无气泡、无渣点，颜色均匀、硬度高。采用有害物质释放量达到E1级环保标准。4、胶水：采用优质环保白乳胶，美国富兰克林，德国易涂宝，台湾大宝，华润不含甲醛.5、五金件：采用中国驰名商标“DTC”优质铰链、静音三节钢抽制滑轨、“乐斯特弗”锁具和连接件、“海蒂诗”三节路轨、铰链配件：所有轨道采用导轨，具有自动回弹功能，负重条件下，可连续滑动5万次不损坏，承重重量可达60公斤。拉手款式新颖，手感好，耐用。锁具采用“BMB ”优质锁具，安全性高，开关可达2万次；门板安装应采用优质金属镀镍钢阻尼铰链，能开合8-12万次，开关力度柔和，无明显声响，使用寿命长。拉手款式新颖，手感好，耐用。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3286125" y="5090160"/>
            <a:ext cx="2712085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400"/>
              <a:t>产品型号：办公椅2</a:t>
            </a:r>
          </a:p>
          <a:p>
            <a:pPr algn="l"/>
            <a:r>
              <a:rPr lang="zh-CN" altLang="en-US" sz="1400"/>
              <a:t>产品尺寸：800*400*1000</a:t>
            </a:r>
          </a:p>
          <a:p>
            <a:pPr algn="l"/>
            <a:r>
              <a:rPr lang="zh-CN" altLang="en-US" sz="1400"/>
              <a:t>黑色牛皮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2479040" y="6043295"/>
            <a:ext cx="4514215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1200"/>
              <a:t>图片色（巴西进口黄牛皮）,升降、倾仰四档锁定功能，椅座40#高密度海绵,椅背35#高密度海绵，单层木板、木板厚度15MM，协强气压棒、尼龙万向轮，ADC12铝合金扶手+皮饰面、ADC12铝合金脚，可过美国BIFMA测试</a:t>
            </a:r>
          </a:p>
        </p:txBody>
      </p:sp>
      <p:pic>
        <p:nvPicPr>
          <p:cNvPr id="4" name="Picture 64" descr="9164"/>
          <p:cNvPicPr>
            <a:picLocks noChangeAspect="1"/>
          </p:cNvPicPr>
          <p:nvPr/>
        </p:nvPicPr>
        <p:blipFill>
          <a:blip r:embed="rId3" cstate="print"/>
          <a:srcRect l="10400" t="9782" r="5600" b="10869"/>
          <a:stretch>
            <a:fillRect/>
          </a:stretch>
        </p:blipFill>
        <p:spPr>
          <a:xfrm>
            <a:off x="3352165" y="1345565"/>
            <a:ext cx="2580005" cy="35001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文本框 7"/>
          <p:cNvSpPr txBox="1"/>
          <p:nvPr/>
        </p:nvSpPr>
        <p:spPr>
          <a:xfrm>
            <a:off x="310515" y="5090160"/>
            <a:ext cx="356997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400"/>
              <a:t>产品型号：文件柜</a:t>
            </a:r>
          </a:p>
          <a:p>
            <a:pPr algn="l"/>
            <a:r>
              <a:rPr lang="zh-CN" altLang="en-US" sz="1400"/>
              <a:t>产品尺寸：（900+900）*400*2000</a:t>
            </a:r>
          </a:p>
          <a:p>
            <a:pPr algn="l"/>
            <a:r>
              <a:rPr lang="zh-CN" altLang="en-US" sz="1400"/>
              <a:t>副柜：1204*424*655</a:t>
            </a:r>
          </a:p>
          <a:p>
            <a:pPr algn="l"/>
            <a:r>
              <a:rPr lang="zh-CN" altLang="en-US" sz="1400"/>
              <a:t>HS-01胡桃色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0108565" y="4729480"/>
            <a:ext cx="2461260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400"/>
              <a:t>产品型号：茶水柜</a:t>
            </a:r>
          </a:p>
          <a:p>
            <a:pPr algn="l"/>
            <a:r>
              <a:rPr lang="zh-CN" altLang="en-US" sz="1400"/>
              <a:t>产品尺寸：</a:t>
            </a:r>
            <a:r>
              <a:rPr lang="en-US" altLang="zh-CN" sz="1400"/>
              <a:t>6</a:t>
            </a:r>
            <a:r>
              <a:rPr lang="zh-CN" altLang="en-US" sz="1400"/>
              <a:t>00*400*</a:t>
            </a:r>
            <a:r>
              <a:rPr lang="en-US" altLang="zh-CN" sz="1400"/>
              <a:t>850</a:t>
            </a:r>
          </a:p>
          <a:p>
            <a:pPr algn="l"/>
            <a:r>
              <a:rPr lang="zh-CN" altLang="en-US" sz="1400"/>
              <a:t>HS-01胡桃色</a:t>
            </a:r>
          </a:p>
        </p:txBody>
      </p:sp>
      <p:pic>
        <p:nvPicPr>
          <p:cNvPr id="12" name="图片 11" descr="南医大汉中路L型工位5.8-4"/>
          <p:cNvPicPr>
            <a:picLocks noChangeAspect="1"/>
          </p:cNvPicPr>
          <p:nvPr/>
        </p:nvPicPr>
        <p:blipFill>
          <a:blip r:embed="rId4" cstate="print"/>
          <a:srcRect l="24242" t="3079" r="29545" b="4243"/>
          <a:stretch>
            <a:fillRect/>
          </a:stretch>
        </p:blipFill>
        <p:spPr>
          <a:xfrm>
            <a:off x="10108565" y="1682115"/>
            <a:ext cx="2351405" cy="3047365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5643880" y="1845945"/>
            <a:ext cx="4382770" cy="2499360"/>
            <a:chOff x="6810" y="19539"/>
            <a:chExt cx="9581" cy="5408"/>
          </a:xfrm>
        </p:grpSpPr>
        <p:pic>
          <p:nvPicPr>
            <p:cNvPr id="18" name="图片 17" descr="1510298672"/>
            <p:cNvPicPr>
              <a:picLocks noChangeAspect="1"/>
            </p:cNvPicPr>
            <p:nvPr/>
          </p:nvPicPr>
          <p:blipFill>
            <a:blip r:embed="rId5" cstate="print"/>
            <a:srcRect l="4603" t="40607" r="35042" b="8124"/>
            <a:stretch>
              <a:fillRect/>
            </a:stretch>
          </p:blipFill>
          <p:spPr>
            <a:xfrm>
              <a:off x="6810" y="19539"/>
              <a:ext cx="9573" cy="5408"/>
            </a:xfrm>
            <a:prstGeom prst="rect">
              <a:avLst/>
            </a:prstGeom>
          </p:spPr>
        </p:pic>
        <p:sp>
          <p:nvSpPr>
            <p:cNvPr id="19" name="矩形 18"/>
            <p:cNvSpPr/>
            <p:nvPr/>
          </p:nvSpPr>
          <p:spPr>
            <a:xfrm>
              <a:off x="13841" y="19541"/>
              <a:ext cx="2550" cy="250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clip" horzOverflow="clip" wrap="square" rtlCol="0" anchor="t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endParaRPr lang="zh-CN" altLang="en-US" sz="1100"/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5717540" y="4729480"/>
            <a:ext cx="2712085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400"/>
              <a:t>产品型号：三人位沙发</a:t>
            </a:r>
          </a:p>
          <a:p>
            <a:pPr algn="l"/>
            <a:r>
              <a:rPr lang="zh-CN" altLang="en-US" sz="1400"/>
              <a:t>产品尺寸：1860*850*860</a:t>
            </a:r>
          </a:p>
          <a:p>
            <a:pPr algn="l"/>
            <a:r>
              <a:rPr lang="zh-CN" altLang="en-US" sz="1400"/>
              <a:t>黑色环保皮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7983855" y="4729480"/>
            <a:ext cx="2712085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400"/>
              <a:t>产品型号：长茶几</a:t>
            </a:r>
          </a:p>
          <a:p>
            <a:pPr algn="l"/>
            <a:r>
              <a:rPr lang="zh-CN" altLang="en-US" sz="1400"/>
              <a:t>产品尺寸：1200*600*450</a:t>
            </a:r>
          </a:p>
          <a:p>
            <a:pPr algn="l"/>
            <a:r>
              <a:rPr lang="zh-CN" altLang="en-US" sz="1400"/>
              <a:t>HS-01胡桃色</a:t>
            </a:r>
          </a:p>
        </p:txBody>
      </p:sp>
      <p:pic>
        <p:nvPicPr>
          <p:cNvPr id="16" name="图片 15" descr="南京医科大学2号楼电气施工图2018.5.8-三层-1-Model"/>
          <p:cNvPicPr>
            <a:picLocks noChangeAspect="1"/>
          </p:cNvPicPr>
          <p:nvPr/>
        </p:nvPicPr>
        <p:blipFill>
          <a:blip r:embed="rId6" cstate="print"/>
          <a:srcRect l="37378" t="18233" r="43631" b="60540"/>
          <a:stretch>
            <a:fillRect/>
          </a:stretch>
        </p:blipFill>
        <p:spPr>
          <a:xfrm rot="16200000">
            <a:off x="9669145" y="5593080"/>
            <a:ext cx="2396490" cy="2143125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AutoShape 2"/>
          <p:cNvSpPr/>
          <p:nvPr/>
        </p:nvSpPr>
        <p:spPr>
          <a:xfrm>
            <a:off x="2266950" y="4296093"/>
            <a:ext cx="8534400" cy="1575752"/>
          </a:xfrm>
          <a:prstGeom prst="horizontalScroll">
            <a:avLst>
              <a:gd name="adj" fmla="val 12500"/>
            </a:avLst>
          </a:prstGeom>
          <a:solidFill>
            <a:srgbClr val="00CC00">
              <a:alpha val="20000"/>
            </a:srgbClr>
          </a:solidFill>
          <a:ln w="9525" cap="flat" cmpd="sng">
            <a:solidFill>
              <a:srgbClr val="00CC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lIns="65305" tIns="32653" rIns="65305" bIns="32653" anchor="ctr"/>
          <a:lstStyle/>
          <a:p>
            <a:pPr lvl="0" algn="ctr"/>
            <a:endParaRPr lang="zh-CN" altLang="en-US" sz="3360" b="1" dirty="0">
              <a:solidFill>
                <a:srgbClr val="006600"/>
              </a:solidFill>
              <a:latin typeface="仿宋_GB2312" pitchFamily="1" charset="-122"/>
              <a:ea typeface="仿宋_GB2312" pitchFamily="1" charset="-122"/>
              <a:sym typeface="Wingdings" panose="05000000000000000000" charset="0"/>
            </a:endParaRPr>
          </a:p>
          <a:p>
            <a:pPr lvl="0" algn="ctr"/>
            <a:r>
              <a:rPr lang="zh-CN" altLang="en-US" sz="3360" b="1" dirty="0">
                <a:solidFill>
                  <a:srgbClr val="006600"/>
                </a:solidFill>
                <a:latin typeface="仿宋_GB2312" pitchFamily="1" charset="-122"/>
                <a:ea typeface="仿宋_GB2312" pitchFamily="1" charset="-122"/>
                <a:sym typeface="+mn-ea"/>
              </a:rPr>
              <a:t>357-1所领导办公家具推荐方案</a:t>
            </a:r>
            <a:endParaRPr lang="zh-CN" altLang="en-US" sz="3355" b="1" dirty="0">
              <a:solidFill>
                <a:schemeClr val="bg1"/>
              </a:solidFill>
              <a:latin typeface="+mn-ea"/>
              <a:sym typeface="Wingdings" panose="05000000000000000000" charset="0"/>
            </a:endParaRPr>
          </a:p>
          <a:p>
            <a:pPr lvl="0" algn="ctr"/>
            <a:endParaRPr lang="zh-CN" altLang="en-US" sz="322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" name="Group 3"/>
          <p:cNvGrpSpPr/>
          <p:nvPr/>
        </p:nvGrpSpPr>
        <p:grpSpPr>
          <a:xfrm>
            <a:off x="5594033" y="2018665"/>
            <a:ext cx="2082482" cy="2335213"/>
            <a:chOff x="0" y="216"/>
            <a:chExt cx="1192" cy="1471"/>
          </a:xfrm>
        </p:grpSpPr>
        <p:pic>
          <p:nvPicPr>
            <p:cNvPr id="6148" name="Picture 4" descr="circuler_1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267"/>
              <a:ext cx="1190" cy="1209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6149" name="Picture 5" descr="light_shadow"/>
            <p:cNvPicPr>
              <a:picLocks noChangeAspect="1"/>
            </p:cNvPicPr>
            <p:nvPr/>
          </p:nvPicPr>
          <p:blipFill>
            <a:blip r:embed="rId3" cstate="print">
              <a:grayscl/>
              <a:lum bright="-76001" contrast="-3999"/>
            </a:blip>
            <a:stretch>
              <a:fillRect/>
            </a:stretch>
          </p:blipFill>
          <p:spPr>
            <a:xfrm>
              <a:off x="10" y="1391"/>
              <a:ext cx="1034" cy="29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150" name="Oval 6"/>
            <p:cNvSpPr/>
            <p:nvPr/>
          </p:nvSpPr>
          <p:spPr>
            <a:xfrm>
              <a:off x="14" y="288"/>
              <a:ext cx="1178" cy="1213"/>
            </a:xfrm>
            <a:prstGeom prst="ellipse">
              <a:avLst/>
            </a:prstGeom>
            <a:gradFill rotWithShape="1">
              <a:gsLst>
                <a:gs pos="0">
                  <a:srgbClr val="001A00"/>
                </a:gs>
                <a:gs pos="50000">
                  <a:srgbClr val="006600"/>
                </a:gs>
                <a:gs pos="100000">
                  <a:srgbClr val="001A00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wrap="none" anchor="ctr"/>
            <a:lstStyle/>
            <a:p>
              <a:pPr lvl="0"/>
              <a:endParaRPr lang="zh-CN" altLang="zh-CN" sz="322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6151" name="Freeform 7"/>
            <p:cNvSpPr/>
            <p:nvPr/>
          </p:nvSpPr>
          <p:spPr>
            <a:xfrm>
              <a:off x="127" y="288"/>
              <a:ext cx="931" cy="416"/>
            </a:xfrm>
            <a:custGeom>
              <a:avLst/>
              <a:gdLst>
                <a:gd name="txL" fmla="*/ 0 w 1321"/>
                <a:gd name="txT" fmla="*/ 0 h 712"/>
                <a:gd name="txR" fmla="*/ 1321 w 1321"/>
                <a:gd name="txB" fmla="*/ 712 h 712"/>
              </a:gdLst>
              <a:ahLst/>
              <a:cxnLst>
                <a:cxn ang="0">
                  <a:pos x="321" y="47"/>
                </a:cxn>
                <a:cxn ang="0">
                  <a:pos x="325" y="51"/>
                </a:cxn>
                <a:cxn ang="0">
                  <a:pos x="326" y="56"/>
                </a:cxn>
                <a:cxn ang="0">
                  <a:pos x="324" y="60"/>
                </a:cxn>
                <a:cxn ang="0">
                  <a:pos x="321" y="64"/>
                </a:cxn>
                <a:cxn ang="0">
                  <a:pos x="314" y="67"/>
                </a:cxn>
                <a:cxn ang="0">
                  <a:pos x="305" y="70"/>
                </a:cxn>
                <a:cxn ang="0">
                  <a:pos x="295" y="73"/>
                </a:cxn>
                <a:cxn ang="0">
                  <a:pos x="283" y="75"/>
                </a:cxn>
                <a:cxn ang="0">
                  <a:pos x="270" y="78"/>
                </a:cxn>
                <a:cxn ang="0">
                  <a:pos x="254" y="79"/>
                </a:cxn>
                <a:cxn ang="0">
                  <a:pos x="239" y="81"/>
                </a:cxn>
                <a:cxn ang="0">
                  <a:pos x="221" y="82"/>
                </a:cxn>
                <a:cxn ang="0">
                  <a:pos x="203" y="82"/>
                </a:cxn>
                <a:cxn ang="0">
                  <a:pos x="196" y="83"/>
                </a:cxn>
                <a:cxn ang="0">
                  <a:pos x="117" y="83"/>
                </a:cxn>
                <a:cxn ang="0">
                  <a:pos x="117" y="83"/>
                </a:cxn>
                <a:cxn ang="0">
                  <a:pos x="101" y="82"/>
                </a:cxn>
                <a:cxn ang="0">
                  <a:pos x="86" y="82"/>
                </a:cxn>
                <a:cxn ang="0">
                  <a:pos x="71" y="81"/>
                </a:cxn>
                <a:cxn ang="0">
                  <a:pos x="58" y="80"/>
                </a:cxn>
                <a:cxn ang="0">
                  <a:pos x="46" y="79"/>
                </a:cxn>
                <a:cxn ang="0">
                  <a:pos x="35" y="77"/>
                </a:cxn>
                <a:cxn ang="0">
                  <a:pos x="25" y="75"/>
                </a:cxn>
                <a:cxn ang="0">
                  <a:pos x="16" y="74"/>
                </a:cxn>
                <a:cxn ang="0">
                  <a:pos x="9" y="71"/>
                </a:cxn>
                <a:cxn ang="0">
                  <a:pos x="4" y="68"/>
                </a:cxn>
                <a:cxn ang="0">
                  <a:pos x="1" y="64"/>
                </a:cxn>
                <a:cxn ang="0">
                  <a:pos x="0" y="61"/>
                </a:cxn>
                <a:cxn ang="0">
                  <a:pos x="0" y="61"/>
                </a:cxn>
                <a:cxn ang="0">
                  <a:pos x="1" y="57"/>
                </a:cxn>
                <a:cxn ang="0">
                  <a:pos x="4" y="52"/>
                </a:cxn>
                <a:cxn ang="0">
                  <a:pos x="13" y="43"/>
                </a:cxn>
                <a:cxn ang="0">
                  <a:pos x="23" y="35"/>
                </a:cxn>
                <a:cxn ang="0">
                  <a:pos x="36" y="27"/>
                </a:cxn>
                <a:cxn ang="0">
                  <a:pos x="50" y="20"/>
                </a:cxn>
                <a:cxn ang="0">
                  <a:pos x="66" y="15"/>
                </a:cxn>
                <a:cxn ang="0">
                  <a:pos x="84" y="9"/>
                </a:cxn>
                <a:cxn ang="0">
                  <a:pos x="102" y="5"/>
                </a:cxn>
                <a:cxn ang="0">
                  <a:pos x="123" y="2"/>
                </a:cxn>
                <a:cxn ang="0">
                  <a:pos x="143" y="1"/>
                </a:cxn>
                <a:cxn ang="0">
                  <a:pos x="164" y="0"/>
                </a:cxn>
                <a:cxn ang="0">
                  <a:pos x="164" y="0"/>
                </a:cxn>
                <a:cxn ang="0">
                  <a:pos x="187" y="1"/>
                </a:cxn>
                <a:cxn ang="0">
                  <a:pos x="209" y="3"/>
                </a:cxn>
                <a:cxn ang="0">
                  <a:pos x="230" y="6"/>
                </a:cxn>
                <a:cxn ang="0">
                  <a:pos x="249" y="11"/>
                </a:cxn>
                <a:cxn ang="0">
                  <a:pos x="267" y="16"/>
                </a:cxn>
                <a:cxn ang="0">
                  <a:pos x="283" y="23"/>
                </a:cxn>
                <a:cxn ang="0">
                  <a:pos x="298" y="30"/>
                </a:cxn>
                <a:cxn ang="0">
                  <a:pos x="310" y="38"/>
                </a:cxn>
                <a:cxn ang="0">
                  <a:pos x="321" y="47"/>
                </a:cxn>
                <a:cxn ang="0">
                  <a:pos x="321" y="47"/>
                </a:cxn>
              </a:cxnLst>
              <a:rect l="txL" t="txT" r="txR" b="txB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>
                    <a:alpha val="100000"/>
                  </a:srgbClr>
                </a:gs>
                <a:gs pos="100000">
                  <a:srgbClr val="009900">
                    <a:alpha val="100000"/>
                  </a:srgbClr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 sz="3220"/>
            </a:p>
          </p:txBody>
        </p:sp>
        <p:grpSp>
          <p:nvGrpSpPr>
            <p:cNvPr id="3" name="Group 8"/>
            <p:cNvGrpSpPr/>
            <p:nvPr/>
          </p:nvGrpSpPr>
          <p:grpSpPr>
            <a:xfrm rot="-1297425" flipH="1" flipV="1">
              <a:off x="34" y="1290"/>
              <a:ext cx="1098" cy="270"/>
              <a:chOff x="0" y="0"/>
              <a:chExt cx="893" cy="246"/>
            </a:xfrm>
          </p:grpSpPr>
          <p:grpSp>
            <p:nvGrpSpPr>
              <p:cNvPr id="4" name="Group 9"/>
              <p:cNvGrpSpPr/>
              <p:nvPr/>
            </p:nvGrpSpPr>
            <p:grpSpPr>
              <a:xfrm>
                <a:off x="0" y="0"/>
                <a:ext cx="743" cy="185"/>
                <a:chOff x="0" y="0"/>
                <a:chExt cx="1118" cy="279"/>
              </a:xfrm>
            </p:grpSpPr>
            <p:sp>
              <p:nvSpPr>
                <p:cNvPr id="6160" name="AutoShape 10"/>
                <p:cNvSpPr/>
                <p:nvPr/>
              </p:nvSpPr>
              <p:spPr>
                <a:xfrm rot="5263130">
                  <a:off x="289" y="-294"/>
                  <a:ext cx="227" cy="816"/>
                </a:xfrm>
                <a:prstGeom prst="moon">
                  <a:avLst>
                    <a:gd name="adj" fmla="val 49769"/>
                  </a:avLst>
                </a:prstGeom>
                <a:solidFill>
                  <a:srgbClr val="5F5F5F">
                    <a:alpha val="3137"/>
                  </a:srgbClr>
                </a:solidFill>
                <a:ln w="9525">
                  <a:noFill/>
                </a:ln>
              </p:spPr>
              <p:txBody>
                <a:bodyPr wrap="none" anchor="ctr"/>
                <a:lstStyle/>
                <a:p>
                  <a:pPr lvl="0"/>
                  <a:endParaRPr lang="zh-CN" altLang="zh-CN" sz="3220" dirty="0">
                    <a:solidFill>
                      <a:srgbClr val="000000"/>
                    </a:solidFill>
                    <a:latin typeface="Arial" panose="020B0604020202020204" pitchFamily="34" charset="0"/>
                    <a:ea typeface="宋体" panose="02010600030101010101" pitchFamily="2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161" name="AutoShape 11"/>
                <p:cNvSpPr/>
                <p:nvPr/>
              </p:nvSpPr>
              <p:spPr>
                <a:xfrm rot="6078281">
                  <a:off x="425" y="-294"/>
                  <a:ext cx="227" cy="816"/>
                </a:xfrm>
                <a:prstGeom prst="moon">
                  <a:avLst>
                    <a:gd name="adj" fmla="val 49769"/>
                  </a:avLst>
                </a:prstGeom>
                <a:solidFill>
                  <a:srgbClr val="5F5F5F">
                    <a:alpha val="3137"/>
                  </a:srgbClr>
                </a:solidFill>
                <a:ln w="9525">
                  <a:noFill/>
                </a:ln>
              </p:spPr>
              <p:txBody>
                <a:bodyPr wrap="none" anchor="ctr"/>
                <a:lstStyle/>
                <a:p>
                  <a:pPr lvl="0"/>
                  <a:endParaRPr lang="zh-CN" altLang="zh-CN" sz="3220" dirty="0">
                    <a:solidFill>
                      <a:srgbClr val="000000"/>
                    </a:solidFill>
                    <a:latin typeface="Arial" panose="020B0604020202020204" pitchFamily="34" charset="0"/>
                    <a:ea typeface="宋体" panose="02010600030101010101" pitchFamily="2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162" name="AutoShape 12"/>
                <p:cNvSpPr/>
                <p:nvPr/>
              </p:nvSpPr>
              <p:spPr>
                <a:xfrm rot="6373927">
                  <a:off x="501" y="-272"/>
                  <a:ext cx="227" cy="816"/>
                </a:xfrm>
                <a:prstGeom prst="moon">
                  <a:avLst>
                    <a:gd name="adj" fmla="val 49769"/>
                  </a:avLst>
                </a:prstGeom>
                <a:solidFill>
                  <a:srgbClr val="5F5F5F">
                    <a:alpha val="3137"/>
                  </a:srgbClr>
                </a:solidFill>
                <a:ln w="9525">
                  <a:noFill/>
                </a:ln>
              </p:spPr>
              <p:txBody>
                <a:bodyPr wrap="none" anchor="ctr"/>
                <a:lstStyle/>
                <a:p>
                  <a:pPr lvl="0"/>
                  <a:endParaRPr lang="zh-CN" altLang="zh-CN" sz="3220" dirty="0">
                    <a:solidFill>
                      <a:srgbClr val="000000"/>
                    </a:solidFill>
                    <a:latin typeface="Arial" panose="020B0604020202020204" pitchFamily="34" charset="0"/>
                    <a:ea typeface="宋体" panose="02010600030101010101" pitchFamily="2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163" name="AutoShape 13"/>
                <p:cNvSpPr/>
                <p:nvPr/>
              </p:nvSpPr>
              <p:spPr>
                <a:xfrm rot="6906313">
                  <a:off x="591" y="-242"/>
                  <a:ext cx="227" cy="816"/>
                </a:xfrm>
                <a:prstGeom prst="moon">
                  <a:avLst>
                    <a:gd name="adj" fmla="val 49769"/>
                  </a:avLst>
                </a:prstGeom>
                <a:solidFill>
                  <a:srgbClr val="5F5F5F">
                    <a:alpha val="3137"/>
                  </a:srgbClr>
                </a:solidFill>
                <a:ln w="9525">
                  <a:noFill/>
                </a:ln>
              </p:spPr>
              <p:txBody>
                <a:bodyPr wrap="none" anchor="ctr"/>
                <a:lstStyle/>
                <a:p>
                  <a:pPr lvl="0"/>
                  <a:endParaRPr lang="zh-CN" altLang="zh-CN" sz="3220" dirty="0">
                    <a:solidFill>
                      <a:srgbClr val="000000"/>
                    </a:solidFill>
                    <a:latin typeface="Arial" panose="020B0604020202020204" pitchFamily="34" charset="0"/>
                    <a:ea typeface="宋体" panose="02010600030101010101" pitchFamily="2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5" name="Group 14"/>
              <p:cNvGrpSpPr/>
              <p:nvPr/>
            </p:nvGrpSpPr>
            <p:grpSpPr>
              <a:xfrm rot="1353540">
                <a:off x="150" y="60"/>
                <a:ext cx="743" cy="186"/>
                <a:chOff x="0" y="0"/>
                <a:chExt cx="1118" cy="279"/>
              </a:xfrm>
            </p:grpSpPr>
            <p:sp>
              <p:nvSpPr>
                <p:cNvPr id="6156" name="AutoShape 15"/>
                <p:cNvSpPr/>
                <p:nvPr/>
              </p:nvSpPr>
              <p:spPr>
                <a:xfrm rot="5263130">
                  <a:off x="289" y="-294"/>
                  <a:ext cx="227" cy="816"/>
                </a:xfrm>
                <a:prstGeom prst="moon">
                  <a:avLst>
                    <a:gd name="adj" fmla="val 49769"/>
                  </a:avLst>
                </a:prstGeom>
                <a:solidFill>
                  <a:srgbClr val="5F5F5F">
                    <a:alpha val="3137"/>
                  </a:srgbClr>
                </a:solidFill>
                <a:ln w="9525">
                  <a:noFill/>
                </a:ln>
              </p:spPr>
              <p:txBody>
                <a:bodyPr wrap="none" anchor="ctr"/>
                <a:lstStyle/>
                <a:p>
                  <a:pPr lvl="0"/>
                  <a:endParaRPr lang="zh-CN" altLang="zh-CN" sz="3220" dirty="0">
                    <a:solidFill>
                      <a:srgbClr val="000000"/>
                    </a:solidFill>
                    <a:latin typeface="Arial" panose="020B0604020202020204" pitchFamily="34" charset="0"/>
                    <a:ea typeface="宋体" panose="02010600030101010101" pitchFamily="2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157" name="AutoShape 16"/>
                <p:cNvSpPr/>
                <p:nvPr/>
              </p:nvSpPr>
              <p:spPr>
                <a:xfrm rot="6078281">
                  <a:off x="425" y="-294"/>
                  <a:ext cx="227" cy="816"/>
                </a:xfrm>
                <a:prstGeom prst="moon">
                  <a:avLst>
                    <a:gd name="adj" fmla="val 49769"/>
                  </a:avLst>
                </a:prstGeom>
                <a:solidFill>
                  <a:srgbClr val="5F5F5F">
                    <a:alpha val="3137"/>
                  </a:srgbClr>
                </a:solidFill>
                <a:ln w="9525">
                  <a:noFill/>
                </a:ln>
              </p:spPr>
              <p:txBody>
                <a:bodyPr wrap="none" anchor="ctr"/>
                <a:lstStyle/>
                <a:p>
                  <a:pPr lvl="0"/>
                  <a:endParaRPr lang="zh-CN" altLang="zh-CN" sz="3220" dirty="0">
                    <a:solidFill>
                      <a:srgbClr val="000000"/>
                    </a:solidFill>
                    <a:latin typeface="Arial" panose="020B0604020202020204" pitchFamily="34" charset="0"/>
                    <a:ea typeface="宋体" panose="02010600030101010101" pitchFamily="2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158" name="AutoShape 17"/>
                <p:cNvSpPr/>
                <p:nvPr/>
              </p:nvSpPr>
              <p:spPr>
                <a:xfrm rot="6373927">
                  <a:off x="501" y="-272"/>
                  <a:ext cx="227" cy="816"/>
                </a:xfrm>
                <a:prstGeom prst="moon">
                  <a:avLst>
                    <a:gd name="adj" fmla="val 49769"/>
                  </a:avLst>
                </a:prstGeom>
                <a:solidFill>
                  <a:srgbClr val="5F5F5F">
                    <a:alpha val="3137"/>
                  </a:srgbClr>
                </a:solidFill>
                <a:ln w="9525">
                  <a:noFill/>
                </a:ln>
              </p:spPr>
              <p:txBody>
                <a:bodyPr wrap="none" anchor="ctr"/>
                <a:lstStyle/>
                <a:p>
                  <a:pPr lvl="0"/>
                  <a:endParaRPr lang="zh-CN" altLang="zh-CN" sz="3220" dirty="0">
                    <a:solidFill>
                      <a:srgbClr val="000000"/>
                    </a:solidFill>
                    <a:latin typeface="Arial" panose="020B0604020202020204" pitchFamily="34" charset="0"/>
                    <a:ea typeface="宋体" panose="02010600030101010101" pitchFamily="2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159" name="AutoShape 18"/>
                <p:cNvSpPr/>
                <p:nvPr/>
              </p:nvSpPr>
              <p:spPr>
                <a:xfrm rot="6906313">
                  <a:off x="591" y="-242"/>
                  <a:ext cx="227" cy="816"/>
                </a:xfrm>
                <a:prstGeom prst="moon">
                  <a:avLst>
                    <a:gd name="adj" fmla="val 49769"/>
                  </a:avLst>
                </a:prstGeom>
                <a:solidFill>
                  <a:srgbClr val="5F5F5F">
                    <a:alpha val="3137"/>
                  </a:srgbClr>
                </a:solidFill>
                <a:ln w="9525">
                  <a:noFill/>
                </a:ln>
              </p:spPr>
              <p:txBody>
                <a:bodyPr wrap="none" anchor="ctr"/>
                <a:lstStyle/>
                <a:p>
                  <a:pPr lvl="0"/>
                  <a:endParaRPr lang="zh-CN" altLang="zh-CN" sz="3220" dirty="0">
                    <a:solidFill>
                      <a:srgbClr val="000000"/>
                    </a:solidFill>
                    <a:latin typeface="Arial" panose="020B0604020202020204" pitchFamily="34" charset="0"/>
                    <a:ea typeface="宋体" panose="02010600030101010101" pitchFamily="2" charset="-122"/>
                    <a:sym typeface="Arial" panose="020B0604020202020204" pitchFamily="34" charset="0"/>
                  </a:endParaRPr>
                </a:p>
              </p:txBody>
            </p:sp>
          </p:grpSp>
        </p:grpSp>
        <p:sp>
          <p:nvSpPr>
            <p:cNvPr id="6153" name="Rectangle 19"/>
            <p:cNvSpPr/>
            <p:nvPr/>
          </p:nvSpPr>
          <p:spPr>
            <a:xfrm>
              <a:off x="7" y="216"/>
              <a:ext cx="1174" cy="10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87193" tIns="43597" rIns="87193" bIns="43597" anchor="ctr">
              <a:spAutoFit/>
            </a:bodyPr>
            <a:lstStyle/>
            <a:p>
              <a:pPr lvl="0" algn="ctr"/>
              <a:r>
                <a:rPr lang="en-US" altLang="zh-CN" sz="10640" b="1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sym typeface="华文细黑" panose="02010600040101010101" pitchFamily="2" charset="-122"/>
                </a:rPr>
                <a:t>3.2</a:t>
              </a:r>
            </a:p>
          </p:txBody>
        </p:sp>
      </p:grpSp>
    </p:spTree>
  </p:cSld>
  <p:clrMapOvr>
    <a:masterClrMapping/>
  </p:clrMapOvr>
  <p:transition advTm="3234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7A11152-572F-4842-8E78-611BB57FAA04}" type="slidenum">
              <a:rPr lang="zh-CN" altLang="en-US"/>
              <a:pPr>
                <a:defRPr/>
              </a:pPr>
              <a:t>32</a:t>
            </a:fld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4892675" y="609600"/>
            <a:ext cx="25628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000" b="1">
                <a:sym typeface="+mn-ea"/>
              </a:rPr>
              <a:t>35</a:t>
            </a:r>
            <a:r>
              <a:rPr lang="en-US" altLang="zh-CN" sz="2000" b="1">
                <a:sym typeface="+mn-ea"/>
              </a:rPr>
              <a:t>7-1</a:t>
            </a:r>
            <a:r>
              <a:rPr lang="zh-CN" altLang="en-US" sz="2000" b="1">
                <a:sym typeface="+mn-ea"/>
              </a:rPr>
              <a:t>办公室</a:t>
            </a:r>
            <a:r>
              <a:rPr lang="zh-CN" altLang="en-US" sz="2000" b="1"/>
              <a:t>配置方案</a:t>
            </a:r>
          </a:p>
        </p:txBody>
      </p:sp>
      <p:pic>
        <p:nvPicPr>
          <p:cNvPr id="41" name="图片 40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615805" y="1273175"/>
            <a:ext cx="2677795" cy="2882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7" name="图片 46" descr="_[A(J3BX@D)}4R1~%TK2RWF"/>
          <p:cNvPicPr>
            <a:picLocks noChangeAspect="1"/>
          </p:cNvPicPr>
          <p:nvPr/>
        </p:nvPicPr>
        <p:blipFill>
          <a:blip r:embed="rId3" cstate="print"/>
          <a:srcRect l="555" t="3843" r="2313"/>
          <a:stretch>
            <a:fillRect/>
          </a:stretch>
        </p:blipFill>
        <p:spPr>
          <a:xfrm>
            <a:off x="177800" y="1743075"/>
            <a:ext cx="4061460" cy="241300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567690" y="4345940"/>
            <a:ext cx="3671570" cy="1168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400"/>
              <a:t>产品型号：工位</a:t>
            </a:r>
          </a:p>
          <a:p>
            <a:pPr algn="l"/>
            <a:r>
              <a:rPr lang="zh-CN" altLang="en-US" sz="1400"/>
              <a:t>一组对坐两人位双面</a:t>
            </a:r>
          </a:p>
          <a:p>
            <a:pPr algn="l"/>
            <a:r>
              <a:rPr lang="zh-CN" altLang="en-US" sz="1400"/>
              <a:t>产品尺寸：1600W*1100D*750H</a:t>
            </a:r>
          </a:p>
          <a:p>
            <a:pPr algn="l"/>
            <a:r>
              <a:rPr lang="zh-CN" altLang="en-US" sz="1400"/>
              <a:t>HS-01胡桃色</a:t>
            </a:r>
          </a:p>
          <a:p>
            <a:pPr algn="l"/>
            <a:r>
              <a:rPr lang="zh-CN" altLang="en-US" sz="1400"/>
              <a:t>结构如图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24815" y="5948045"/>
            <a:ext cx="6515735" cy="26765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1200"/>
              <a:t>1、贴面用材：优质进口胡桃木木皮，厚度0.8mm以上，无节疤、腐朽、裂纹、虫眼、夹皮、变色等缺陷，同一类产品木皮纹理协调一致，无色差。采用实木封边，封边带厚度≥25mm。木纹纹现自然清晰。2、基材：采用中密度纤维板，厚度≥25MM，甲醛释放量甲醛含量≤0.15mg/L，达到E1级环保标准，符合GB/T3324的要求，耐划痕、耐磨、耐烫、防火、阻燃、散聚光、易清洁，色泽柔和，自然逼真。板材部件均应进行封边处理，封边应严密、平整、不允许脱胶、表面有胶渍。3、油漆：采用优质“华润”底漆和面漆或台湾“大宝”环保PU聚氨脂封闭漆，符合国家环保标准，经五底三面工艺制作完成，表面光亮平整，油漆无颗粒，无气泡、无渣点，颜色均匀、硬度高。采用有害物质释放量达到E1级环保标准。4、胶水：采用优质环保白乳胶，美国富兰克林，德国易涂宝，台湾大宝，华润不含甲醛.5、五金件：采用中国驰名商标“DTC”优质铰链、静音三节钢抽制滑轨、“乐斯特弗”锁具和连接件、“海蒂诗”三节路轨、铰链配件：所有轨道采用导轨，具有自动回弹功能，负重条件下，可连续滑动5万次不损坏，承重重量可达60公斤。拉手款式新颖，手感好，耐用。锁具采用“BMB ”优质锁具，安全性高，开关可达2万次；门板安装应采用优质金属镀镍钢阻尼铰链，能开合8-12万次，开关力度柔和，无明显声响，使用寿命长。拉手款式新颖，手感好，耐用。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7455535" y="7765415"/>
            <a:ext cx="2712085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400"/>
              <a:t>产品型号：办公椅2</a:t>
            </a:r>
          </a:p>
          <a:p>
            <a:pPr algn="l"/>
            <a:r>
              <a:rPr lang="zh-CN" altLang="en-US" sz="1400"/>
              <a:t>产品尺寸：800*400*1000</a:t>
            </a:r>
          </a:p>
          <a:p>
            <a:pPr algn="l"/>
            <a:r>
              <a:rPr lang="zh-CN" altLang="en-US" sz="1400"/>
              <a:t>黑色牛皮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9817100" y="5295265"/>
            <a:ext cx="2275205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1200"/>
              <a:t>图片色（巴西进口黄牛皮）,升降、倾仰四档锁定功能，椅座40#高密度海绵,椅背35#高密度海绵，单层木板、木板厚度15MM，协强气压棒、尼龙万向轮，ADC12铝合金扶手+皮饰面、ADC12铝合金脚，可过美国BIFMA测试</a:t>
            </a:r>
          </a:p>
        </p:txBody>
      </p:sp>
      <p:pic>
        <p:nvPicPr>
          <p:cNvPr id="4" name="Picture 64" descr="9164"/>
          <p:cNvPicPr>
            <a:picLocks noChangeAspect="1"/>
          </p:cNvPicPr>
          <p:nvPr/>
        </p:nvPicPr>
        <p:blipFill>
          <a:blip r:embed="rId4" cstate="print"/>
          <a:srcRect l="10400" t="9782" r="5600" b="10869"/>
          <a:stretch>
            <a:fillRect/>
          </a:stretch>
        </p:blipFill>
        <p:spPr>
          <a:xfrm>
            <a:off x="7454265" y="5295265"/>
            <a:ext cx="1793875" cy="2432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文本框 7"/>
          <p:cNvSpPr txBox="1"/>
          <p:nvPr/>
        </p:nvSpPr>
        <p:spPr>
          <a:xfrm>
            <a:off x="8994140" y="4324350"/>
            <a:ext cx="356997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400"/>
              <a:t>产品型号：文件柜</a:t>
            </a:r>
          </a:p>
          <a:p>
            <a:pPr algn="l"/>
            <a:r>
              <a:rPr lang="zh-CN" altLang="en-US" sz="1400"/>
              <a:t>产品尺寸：（900+900）*400*2000</a:t>
            </a:r>
          </a:p>
          <a:p>
            <a:pPr algn="l"/>
            <a:r>
              <a:rPr lang="zh-CN" altLang="en-US" sz="1400"/>
              <a:t>副柜：1204*424*655</a:t>
            </a:r>
          </a:p>
          <a:p>
            <a:pPr algn="l"/>
            <a:r>
              <a:rPr lang="zh-CN" altLang="en-US" sz="1400"/>
              <a:t>HS-01胡桃色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4615180" y="1656715"/>
            <a:ext cx="4382770" cy="2499360"/>
            <a:chOff x="6810" y="19539"/>
            <a:chExt cx="9581" cy="5408"/>
          </a:xfrm>
        </p:grpSpPr>
        <p:pic>
          <p:nvPicPr>
            <p:cNvPr id="18" name="图片 17" descr="1510298672"/>
            <p:cNvPicPr>
              <a:picLocks noChangeAspect="1"/>
            </p:cNvPicPr>
            <p:nvPr/>
          </p:nvPicPr>
          <p:blipFill>
            <a:blip r:embed="rId5" cstate="print"/>
            <a:srcRect l="4603" t="40607" r="35042" b="8124"/>
            <a:stretch>
              <a:fillRect/>
            </a:stretch>
          </p:blipFill>
          <p:spPr>
            <a:xfrm>
              <a:off x="6810" y="19539"/>
              <a:ext cx="9573" cy="5408"/>
            </a:xfrm>
            <a:prstGeom prst="rect">
              <a:avLst/>
            </a:prstGeom>
          </p:spPr>
        </p:pic>
        <p:sp>
          <p:nvSpPr>
            <p:cNvPr id="19" name="矩形 18"/>
            <p:cNvSpPr/>
            <p:nvPr/>
          </p:nvSpPr>
          <p:spPr>
            <a:xfrm>
              <a:off x="13841" y="19541"/>
              <a:ext cx="2550" cy="250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clip" horzOverflow="clip" wrap="square" rtlCol="0" anchor="t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endParaRPr lang="zh-CN" altLang="en-US" sz="1100"/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4055110" y="4345940"/>
            <a:ext cx="2712085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400"/>
              <a:t>产品型号：三人位沙发</a:t>
            </a:r>
          </a:p>
          <a:p>
            <a:pPr algn="l"/>
            <a:r>
              <a:rPr lang="zh-CN" altLang="en-US" sz="1400"/>
              <a:t>产品尺寸：1860*850*860</a:t>
            </a:r>
          </a:p>
          <a:p>
            <a:pPr algn="l"/>
            <a:r>
              <a:rPr lang="zh-CN" altLang="en-US" sz="1400"/>
              <a:t>黑色环保皮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6536690" y="4324350"/>
            <a:ext cx="2712085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400"/>
              <a:t>产品型号：长茶几</a:t>
            </a:r>
          </a:p>
          <a:p>
            <a:pPr algn="l"/>
            <a:r>
              <a:rPr lang="zh-CN" altLang="en-US" sz="1400"/>
              <a:t>产品尺寸：1200*600*450</a:t>
            </a:r>
          </a:p>
          <a:p>
            <a:pPr algn="l"/>
            <a:r>
              <a:rPr lang="zh-CN" altLang="en-US" sz="1400"/>
              <a:t>HS-01胡桃色</a:t>
            </a:r>
          </a:p>
        </p:txBody>
      </p:sp>
      <p:pic>
        <p:nvPicPr>
          <p:cNvPr id="16" name="图片 15" descr="南京医科大学2号楼电气施工图2018.5.8-三层-1-Model"/>
          <p:cNvPicPr>
            <a:picLocks noChangeAspect="1"/>
          </p:cNvPicPr>
          <p:nvPr/>
        </p:nvPicPr>
        <p:blipFill>
          <a:blip r:embed="rId6" cstate="print"/>
          <a:srcRect l="39071" t="37806" r="43631" b="42351"/>
          <a:stretch>
            <a:fillRect/>
          </a:stretch>
        </p:blipFill>
        <p:spPr>
          <a:xfrm rot="16200000">
            <a:off x="9724390" y="6955790"/>
            <a:ext cx="2247265" cy="2062480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7A11152-572F-4842-8E78-611BB57FAA04}" type="slidenum">
              <a:rPr lang="zh-CN" altLang="en-US"/>
              <a:pPr>
                <a:defRPr/>
              </a:pPr>
              <a:t>33</a:t>
            </a:fld>
            <a:endParaRPr lang="zh-CN" altLang="en-US"/>
          </a:p>
        </p:txBody>
      </p:sp>
      <p:pic>
        <p:nvPicPr>
          <p:cNvPr id="46" name="Picture 64" descr="9164"/>
          <p:cNvPicPr>
            <a:picLocks noChangeAspect="1"/>
          </p:cNvPicPr>
          <p:nvPr/>
        </p:nvPicPr>
        <p:blipFill>
          <a:blip r:embed="rId2" cstate="print"/>
          <a:srcRect l="10400" t="9782" r="5600" b="10869"/>
          <a:stretch>
            <a:fillRect/>
          </a:stretch>
        </p:blipFill>
        <p:spPr>
          <a:xfrm>
            <a:off x="7201535" y="4886325"/>
            <a:ext cx="1917065" cy="259969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7" name="组合 16"/>
          <p:cNvGrpSpPr/>
          <p:nvPr/>
        </p:nvGrpSpPr>
        <p:grpSpPr>
          <a:xfrm>
            <a:off x="4739640" y="1285240"/>
            <a:ext cx="4382770" cy="2499360"/>
            <a:chOff x="6810" y="19539"/>
            <a:chExt cx="9581" cy="5408"/>
          </a:xfrm>
        </p:grpSpPr>
        <p:pic>
          <p:nvPicPr>
            <p:cNvPr id="18" name="图片 17" descr="1510298672"/>
            <p:cNvPicPr>
              <a:picLocks noChangeAspect="1"/>
            </p:cNvPicPr>
            <p:nvPr/>
          </p:nvPicPr>
          <p:blipFill>
            <a:blip r:embed="rId3" cstate="print"/>
            <a:srcRect l="4603" t="40607" r="35042" b="8124"/>
            <a:stretch>
              <a:fillRect/>
            </a:stretch>
          </p:blipFill>
          <p:spPr>
            <a:xfrm>
              <a:off x="6810" y="19539"/>
              <a:ext cx="9573" cy="5408"/>
            </a:xfrm>
            <a:prstGeom prst="rect">
              <a:avLst/>
            </a:prstGeom>
          </p:spPr>
        </p:pic>
        <p:sp>
          <p:nvSpPr>
            <p:cNvPr id="19" name="矩形 18"/>
            <p:cNvSpPr/>
            <p:nvPr/>
          </p:nvSpPr>
          <p:spPr>
            <a:xfrm>
              <a:off x="13841" y="19541"/>
              <a:ext cx="2550" cy="250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clip" horzOverflow="clip" wrap="square" rtlCol="0" anchor="t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endParaRPr lang="zh-CN" altLang="en-US" sz="1100"/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4719320" y="3934460"/>
            <a:ext cx="2712085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400"/>
              <a:t>产品型号：三人位沙发</a:t>
            </a:r>
          </a:p>
          <a:p>
            <a:pPr algn="l"/>
            <a:r>
              <a:rPr lang="zh-CN" altLang="en-US" sz="1400"/>
              <a:t>产品尺寸：1860*850*860</a:t>
            </a:r>
          </a:p>
          <a:p>
            <a:pPr algn="l"/>
            <a:r>
              <a:rPr lang="zh-CN" altLang="en-US" sz="1400"/>
              <a:t>黑色环保皮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7200900" y="3912870"/>
            <a:ext cx="2712085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400"/>
              <a:t>产品型号：长茶几</a:t>
            </a:r>
          </a:p>
          <a:p>
            <a:pPr algn="l"/>
            <a:r>
              <a:rPr lang="zh-CN" altLang="en-US" sz="1400"/>
              <a:t>产品尺寸：1200*600*450</a:t>
            </a:r>
          </a:p>
          <a:p>
            <a:pPr algn="l"/>
            <a:r>
              <a:rPr lang="zh-CN" altLang="en-US" sz="1400"/>
              <a:t>HS-01胡桃色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9573260" y="7445375"/>
            <a:ext cx="271208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400"/>
              <a:t>产品型号：茶水柜</a:t>
            </a:r>
            <a:r>
              <a:rPr lang="en-US" altLang="zh-CN" sz="1400"/>
              <a:t>3</a:t>
            </a:r>
          </a:p>
          <a:p>
            <a:pPr algn="l"/>
            <a:r>
              <a:rPr lang="zh-CN" altLang="en-US" sz="1400"/>
              <a:t>产品尺寸：600*400*850</a:t>
            </a:r>
          </a:p>
          <a:p>
            <a:pPr algn="l"/>
            <a:r>
              <a:rPr lang="zh-CN" altLang="en-US" sz="1400"/>
              <a:t>HS-01胡桃色，如图位置开一个圆孔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582930" y="4914265"/>
            <a:ext cx="5812155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1200"/>
              <a:t>1、饰面：采用优质环保西皮，皮面光泽度好，透气性强，软且富于韧性。</a:t>
            </a:r>
          </a:p>
          <a:p>
            <a:r>
              <a:rPr lang="zh-CN" altLang="en-US" sz="1200"/>
              <a:t>2、海棉：采用台湾“阿福洛”高密度定型海绵，密度为48KG/M3 。理化性能应符合国家现行标准。软硬适中，压膜量优于国家现行检测标准。</a:t>
            </a:r>
          </a:p>
          <a:p>
            <a:r>
              <a:rPr lang="zh-CN" altLang="en-US" sz="1200"/>
              <a:t>3、框架：选用优质木材，经过烘干处理，具有防虫、防腐和不变形的优点。经模具捌层高频热压成型，承受压力达300KG。</a:t>
            </a:r>
          </a:p>
          <a:p>
            <a:r>
              <a:rPr lang="zh-CN" altLang="en-US" sz="1200"/>
              <a:t>4、扶手：采用进口纤维板为基材，表面贴进口木皮或选用进口实木经多次打磨，再经多次喷漆而成。漆面硬度大且清淅，尽显原木纹理的风采。</a:t>
            </a:r>
          </a:p>
          <a:p>
            <a:r>
              <a:rPr lang="zh-CN" altLang="en-US" sz="1200"/>
              <a:t>5、弹簧：优质蛇形弹簧纵向十三道，橡皮配带横向三道。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7211060" y="7445375"/>
            <a:ext cx="2712085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400"/>
              <a:t>产品型号：办公椅2</a:t>
            </a:r>
          </a:p>
          <a:p>
            <a:pPr algn="l"/>
            <a:r>
              <a:rPr lang="zh-CN" altLang="en-US" sz="1400"/>
              <a:t>产品尺寸：800*400*1000</a:t>
            </a:r>
          </a:p>
          <a:p>
            <a:pPr algn="l"/>
            <a:r>
              <a:rPr lang="zh-CN" altLang="en-US" sz="1400"/>
              <a:t>黑色牛皮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7211060" y="8329295"/>
            <a:ext cx="4514215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1200"/>
              <a:t>图片色（巴西进口黄牛皮）,升降、倾仰四档锁定功能，椅座40#高密度海绵,椅背35#高密度海绵，单层木板、木板厚度15MM，协强气压棒、尼龙万向轮，ADC12铝合金扶手+皮饰面、ADC12铝合金脚，可过美国BIFMA测试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582930" y="6482715"/>
            <a:ext cx="6395720" cy="26765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1200"/>
              <a:t>1、贴面用材：优质进口胡桃木木皮，厚度0.8mm以上，无节疤、腐朽、裂纹、虫眼、夹皮、变色等缺陷，同一类产品木皮纹理协调一致，无色差。采用实木封边，封边带厚度≥25mm。木纹纹现自然清晰。2、基材：采用中密度纤维板，厚度≥25MM，甲醛释放量甲醛含量≤0.15mg/L，达到E1级环保标准，符合GB/T3324的要求，耐划痕、耐磨、耐烫、防火、阻燃、散聚光、易清洁，色泽柔和，自然逼真。板材部件均应进行封边处理，封边应严密、平整、不允许脱胶、表面有胶渍。3、油漆：采用优质“华润”底漆和面漆或台湾“大宝”环保PU聚氨脂封闭漆，符合国家环保标准，经五底三面工艺制作完成，表面光亮平整，油漆无颗粒，无气泡、无渣点，颜色均匀、硬度高。采用有害物质释放量达到E1级环保标准。4、胶水：采用优质环保白乳胶，美国富兰克林，德国易涂宝，台湾大宝，华润不含甲醛.5、五金件：采用中国驰名商标“DTC”优质铰链、静音三节钢抽制滑轨、“乐斯特弗”锁具和连接件、“海蒂诗”三节路轨、铰链配件：所有轨道采用导轨，具有自动回弹功能，负重条件下，可连续滑动5万次不损坏，承重重量可达60公斤。拉手款式新颖，手感好，耐用。锁具采用“BMB ”优质锁具，安全性高，开关可达2万次；门板安装应采用优质金属镀镍钢阻尼铰链，能开合8-12万次，开关力度柔和，无明显声响，使用寿命长。拉手款式新颖，手感好，耐用。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4845050" y="669290"/>
            <a:ext cx="25628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000" b="1">
                <a:sym typeface="+mn-ea"/>
              </a:rPr>
              <a:t>357-</a:t>
            </a:r>
            <a:r>
              <a:rPr lang="en-US" altLang="zh-CN" sz="2000" b="1">
                <a:sym typeface="+mn-ea"/>
              </a:rPr>
              <a:t>1</a:t>
            </a:r>
            <a:r>
              <a:rPr lang="zh-CN" altLang="en-US" sz="2000" b="1">
                <a:sym typeface="+mn-ea"/>
              </a:rPr>
              <a:t>办公室</a:t>
            </a:r>
            <a:r>
              <a:rPr lang="zh-CN" altLang="en-US" sz="2000" b="1"/>
              <a:t>配置方案</a:t>
            </a:r>
          </a:p>
        </p:txBody>
      </p:sp>
      <p:pic>
        <p:nvPicPr>
          <p:cNvPr id="41" name="图片 40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573260" y="1285240"/>
            <a:ext cx="2439670" cy="262699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" name="文本框 11"/>
          <p:cNvSpPr txBox="1"/>
          <p:nvPr/>
        </p:nvSpPr>
        <p:spPr>
          <a:xfrm>
            <a:off x="9514205" y="3933825"/>
            <a:ext cx="299720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400"/>
              <a:t>产品型号：文件柜</a:t>
            </a:r>
          </a:p>
          <a:p>
            <a:pPr algn="l"/>
            <a:r>
              <a:rPr lang="zh-CN" altLang="en-US" sz="1400"/>
              <a:t>产品尺寸：（900+900）*400*2000</a:t>
            </a:r>
          </a:p>
          <a:p>
            <a:pPr algn="l"/>
            <a:r>
              <a:rPr lang="zh-CN" altLang="en-US" sz="1400"/>
              <a:t>副柜：1204*424*655</a:t>
            </a:r>
          </a:p>
          <a:p>
            <a:pPr algn="l"/>
            <a:r>
              <a:rPr lang="zh-CN" altLang="en-US" sz="1400"/>
              <a:t>HS-01胡桃色</a:t>
            </a:r>
          </a:p>
        </p:txBody>
      </p:sp>
      <p:pic>
        <p:nvPicPr>
          <p:cNvPr id="54" name="图片 53" descr="5.7-3"/>
          <p:cNvPicPr>
            <a:picLocks noChangeAspect="1"/>
          </p:cNvPicPr>
          <p:nvPr/>
        </p:nvPicPr>
        <p:blipFill>
          <a:blip r:embed="rId5" cstate="print"/>
          <a:srcRect l="20978" t="7331" r="35626" b="6452"/>
          <a:stretch>
            <a:fillRect/>
          </a:stretch>
        </p:blipFill>
        <p:spPr>
          <a:xfrm>
            <a:off x="9514205" y="4989830"/>
            <a:ext cx="1863725" cy="2392680"/>
          </a:xfrm>
          <a:prstGeom prst="rect">
            <a:avLst/>
          </a:prstGeom>
        </p:spPr>
      </p:pic>
      <p:pic>
        <p:nvPicPr>
          <p:cNvPr id="45" name="Picture 2" descr="E:\华旦,沃胜,中瑞图片\沃盛\沃盛图册2014.02.25\华盛075.jpg"/>
          <p:cNvPicPr>
            <a:picLocks noChangeAspect="1" noChangeArrowheads="1"/>
          </p:cNvPicPr>
          <p:nvPr/>
        </p:nvPicPr>
        <p:blipFill>
          <a:blip r:embed="rId6" cstate="print"/>
          <a:srcRect l="56093" t="50277" r="11456" b="5272"/>
          <a:stretch>
            <a:fillRect/>
          </a:stretch>
        </p:blipFill>
        <p:spPr>
          <a:xfrm>
            <a:off x="534670" y="1302385"/>
            <a:ext cx="3823335" cy="2459990"/>
          </a:xfrm>
          <a:prstGeom prst="rect">
            <a:avLst/>
          </a:prstGeom>
          <a:noFill/>
        </p:spPr>
      </p:pic>
      <p:sp>
        <p:nvSpPr>
          <p:cNvPr id="3" name="文本框 2"/>
          <p:cNvSpPr txBox="1"/>
          <p:nvPr/>
        </p:nvSpPr>
        <p:spPr>
          <a:xfrm>
            <a:off x="534670" y="3933825"/>
            <a:ext cx="356997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400"/>
              <a:t>产品型号：办公桌含木质键盘架（左副柜）</a:t>
            </a:r>
          </a:p>
          <a:p>
            <a:pPr algn="l"/>
            <a:r>
              <a:rPr lang="zh-CN" altLang="en-US" sz="1400"/>
              <a:t>产品尺寸：1600W*800D*760H</a:t>
            </a:r>
          </a:p>
          <a:p>
            <a:pPr algn="l"/>
            <a:r>
              <a:rPr lang="zh-CN" altLang="en-US" sz="1400"/>
              <a:t>副柜：1204*424*655</a:t>
            </a:r>
          </a:p>
          <a:p>
            <a:pPr algn="l"/>
            <a:r>
              <a:rPr lang="zh-CN" altLang="en-US" sz="1400"/>
              <a:t>胡桃木</a:t>
            </a: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AutoShape 2"/>
          <p:cNvSpPr/>
          <p:nvPr/>
        </p:nvSpPr>
        <p:spPr>
          <a:xfrm>
            <a:off x="2266950" y="4296093"/>
            <a:ext cx="8534400" cy="1575752"/>
          </a:xfrm>
          <a:prstGeom prst="horizontalScroll">
            <a:avLst>
              <a:gd name="adj" fmla="val 12500"/>
            </a:avLst>
          </a:prstGeom>
          <a:solidFill>
            <a:srgbClr val="00CC00">
              <a:alpha val="20000"/>
            </a:srgbClr>
          </a:solidFill>
          <a:ln w="9525" cap="flat" cmpd="sng">
            <a:solidFill>
              <a:srgbClr val="00CC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lIns="65305" tIns="32653" rIns="65305" bIns="32653" anchor="ctr"/>
          <a:lstStyle/>
          <a:p>
            <a:pPr lvl="0" algn="ctr"/>
            <a:endParaRPr lang="zh-CN" altLang="en-US" sz="3360" b="1" dirty="0">
              <a:solidFill>
                <a:srgbClr val="006600"/>
              </a:solidFill>
              <a:latin typeface="仿宋_GB2312" pitchFamily="1" charset="-122"/>
              <a:ea typeface="仿宋_GB2312" pitchFamily="1" charset="-122"/>
              <a:sym typeface="Wingdings" panose="05000000000000000000" charset="0"/>
            </a:endParaRPr>
          </a:p>
          <a:p>
            <a:pPr lvl="0" algn="ctr"/>
            <a:r>
              <a:rPr lang="zh-CN" altLang="en-US" sz="3360" b="1" dirty="0">
                <a:solidFill>
                  <a:srgbClr val="006600"/>
                </a:solidFill>
                <a:latin typeface="仿宋_GB2312" pitchFamily="1" charset="-122"/>
                <a:ea typeface="仿宋_GB2312" pitchFamily="1" charset="-122"/>
                <a:sym typeface="+mn-ea"/>
              </a:rPr>
              <a:t>357-</a:t>
            </a:r>
            <a:r>
              <a:rPr lang="zh-CN" altLang="en-US" sz="3360" b="1" dirty="0" smtClean="0">
                <a:solidFill>
                  <a:srgbClr val="006600"/>
                </a:solidFill>
                <a:latin typeface="仿宋_GB2312" pitchFamily="1" charset="-122"/>
                <a:ea typeface="仿宋_GB2312" pitchFamily="1" charset="-122"/>
                <a:sym typeface="+mn-ea"/>
              </a:rPr>
              <a:t>2物证及毒化主任办公</a:t>
            </a:r>
            <a:r>
              <a:rPr lang="zh-CN" altLang="en-US" sz="3360" b="1" dirty="0">
                <a:solidFill>
                  <a:srgbClr val="006600"/>
                </a:solidFill>
                <a:latin typeface="仿宋_GB2312" pitchFamily="1" charset="-122"/>
                <a:ea typeface="仿宋_GB2312" pitchFamily="1" charset="-122"/>
                <a:sym typeface="+mn-ea"/>
              </a:rPr>
              <a:t>家具推荐方案</a:t>
            </a:r>
            <a:endParaRPr lang="zh-CN" altLang="en-US" sz="3355" b="1" dirty="0">
              <a:solidFill>
                <a:schemeClr val="bg1"/>
              </a:solidFill>
              <a:latin typeface="+mn-ea"/>
              <a:sym typeface="Wingdings" panose="05000000000000000000" charset="0"/>
            </a:endParaRPr>
          </a:p>
          <a:p>
            <a:pPr lvl="0" algn="ctr"/>
            <a:endParaRPr lang="zh-CN" altLang="en-US" sz="322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" name="Group 3"/>
          <p:cNvGrpSpPr/>
          <p:nvPr/>
        </p:nvGrpSpPr>
        <p:grpSpPr>
          <a:xfrm>
            <a:off x="5594033" y="2018665"/>
            <a:ext cx="2082482" cy="2335213"/>
            <a:chOff x="0" y="216"/>
            <a:chExt cx="1192" cy="1471"/>
          </a:xfrm>
        </p:grpSpPr>
        <p:pic>
          <p:nvPicPr>
            <p:cNvPr id="6148" name="Picture 4" descr="circuler_1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267"/>
              <a:ext cx="1190" cy="1209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6149" name="Picture 5" descr="light_shadow"/>
            <p:cNvPicPr>
              <a:picLocks noChangeAspect="1"/>
            </p:cNvPicPr>
            <p:nvPr/>
          </p:nvPicPr>
          <p:blipFill>
            <a:blip r:embed="rId3" cstate="print">
              <a:grayscl/>
              <a:lum bright="-76001" contrast="-3999"/>
            </a:blip>
            <a:stretch>
              <a:fillRect/>
            </a:stretch>
          </p:blipFill>
          <p:spPr>
            <a:xfrm>
              <a:off x="10" y="1391"/>
              <a:ext cx="1034" cy="29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150" name="Oval 6"/>
            <p:cNvSpPr/>
            <p:nvPr/>
          </p:nvSpPr>
          <p:spPr>
            <a:xfrm>
              <a:off x="14" y="288"/>
              <a:ext cx="1178" cy="1213"/>
            </a:xfrm>
            <a:prstGeom prst="ellipse">
              <a:avLst/>
            </a:prstGeom>
            <a:gradFill rotWithShape="1">
              <a:gsLst>
                <a:gs pos="0">
                  <a:srgbClr val="001A00"/>
                </a:gs>
                <a:gs pos="50000">
                  <a:srgbClr val="006600"/>
                </a:gs>
                <a:gs pos="100000">
                  <a:srgbClr val="001A00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wrap="none" anchor="ctr"/>
            <a:lstStyle/>
            <a:p>
              <a:pPr lvl="0"/>
              <a:endParaRPr lang="zh-CN" altLang="zh-CN" sz="322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6151" name="Freeform 7"/>
            <p:cNvSpPr/>
            <p:nvPr/>
          </p:nvSpPr>
          <p:spPr>
            <a:xfrm>
              <a:off x="127" y="288"/>
              <a:ext cx="931" cy="416"/>
            </a:xfrm>
            <a:custGeom>
              <a:avLst/>
              <a:gdLst>
                <a:gd name="txL" fmla="*/ 0 w 1321"/>
                <a:gd name="txT" fmla="*/ 0 h 712"/>
                <a:gd name="txR" fmla="*/ 1321 w 1321"/>
                <a:gd name="txB" fmla="*/ 712 h 712"/>
              </a:gdLst>
              <a:ahLst/>
              <a:cxnLst>
                <a:cxn ang="0">
                  <a:pos x="321" y="47"/>
                </a:cxn>
                <a:cxn ang="0">
                  <a:pos x="325" y="51"/>
                </a:cxn>
                <a:cxn ang="0">
                  <a:pos x="326" y="56"/>
                </a:cxn>
                <a:cxn ang="0">
                  <a:pos x="324" y="60"/>
                </a:cxn>
                <a:cxn ang="0">
                  <a:pos x="321" y="64"/>
                </a:cxn>
                <a:cxn ang="0">
                  <a:pos x="314" y="67"/>
                </a:cxn>
                <a:cxn ang="0">
                  <a:pos x="305" y="70"/>
                </a:cxn>
                <a:cxn ang="0">
                  <a:pos x="295" y="73"/>
                </a:cxn>
                <a:cxn ang="0">
                  <a:pos x="283" y="75"/>
                </a:cxn>
                <a:cxn ang="0">
                  <a:pos x="270" y="78"/>
                </a:cxn>
                <a:cxn ang="0">
                  <a:pos x="254" y="79"/>
                </a:cxn>
                <a:cxn ang="0">
                  <a:pos x="239" y="81"/>
                </a:cxn>
                <a:cxn ang="0">
                  <a:pos x="221" y="82"/>
                </a:cxn>
                <a:cxn ang="0">
                  <a:pos x="203" y="82"/>
                </a:cxn>
                <a:cxn ang="0">
                  <a:pos x="196" y="83"/>
                </a:cxn>
                <a:cxn ang="0">
                  <a:pos x="117" y="83"/>
                </a:cxn>
                <a:cxn ang="0">
                  <a:pos x="117" y="83"/>
                </a:cxn>
                <a:cxn ang="0">
                  <a:pos x="101" y="82"/>
                </a:cxn>
                <a:cxn ang="0">
                  <a:pos x="86" y="82"/>
                </a:cxn>
                <a:cxn ang="0">
                  <a:pos x="71" y="81"/>
                </a:cxn>
                <a:cxn ang="0">
                  <a:pos x="58" y="80"/>
                </a:cxn>
                <a:cxn ang="0">
                  <a:pos x="46" y="79"/>
                </a:cxn>
                <a:cxn ang="0">
                  <a:pos x="35" y="77"/>
                </a:cxn>
                <a:cxn ang="0">
                  <a:pos x="25" y="75"/>
                </a:cxn>
                <a:cxn ang="0">
                  <a:pos x="16" y="74"/>
                </a:cxn>
                <a:cxn ang="0">
                  <a:pos x="9" y="71"/>
                </a:cxn>
                <a:cxn ang="0">
                  <a:pos x="4" y="68"/>
                </a:cxn>
                <a:cxn ang="0">
                  <a:pos x="1" y="64"/>
                </a:cxn>
                <a:cxn ang="0">
                  <a:pos x="0" y="61"/>
                </a:cxn>
                <a:cxn ang="0">
                  <a:pos x="0" y="61"/>
                </a:cxn>
                <a:cxn ang="0">
                  <a:pos x="1" y="57"/>
                </a:cxn>
                <a:cxn ang="0">
                  <a:pos x="4" y="52"/>
                </a:cxn>
                <a:cxn ang="0">
                  <a:pos x="13" y="43"/>
                </a:cxn>
                <a:cxn ang="0">
                  <a:pos x="23" y="35"/>
                </a:cxn>
                <a:cxn ang="0">
                  <a:pos x="36" y="27"/>
                </a:cxn>
                <a:cxn ang="0">
                  <a:pos x="50" y="20"/>
                </a:cxn>
                <a:cxn ang="0">
                  <a:pos x="66" y="15"/>
                </a:cxn>
                <a:cxn ang="0">
                  <a:pos x="84" y="9"/>
                </a:cxn>
                <a:cxn ang="0">
                  <a:pos x="102" y="5"/>
                </a:cxn>
                <a:cxn ang="0">
                  <a:pos x="123" y="2"/>
                </a:cxn>
                <a:cxn ang="0">
                  <a:pos x="143" y="1"/>
                </a:cxn>
                <a:cxn ang="0">
                  <a:pos x="164" y="0"/>
                </a:cxn>
                <a:cxn ang="0">
                  <a:pos x="164" y="0"/>
                </a:cxn>
                <a:cxn ang="0">
                  <a:pos x="187" y="1"/>
                </a:cxn>
                <a:cxn ang="0">
                  <a:pos x="209" y="3"/>
                </a:cxn>
                <a:cxn ang="0">
                  <a:pos x="230" y="6"/>
                </a:cxn>
                <a:cxn ang="0">
                  <a:pos x="249" y="11"/>
                </a:cxn>
                <a:cxn ang="0">
                  <a:pos x="267" y="16"/>
                </a:cxn>
                <a:cxn ang="0">
                  <a:pos x="283" y="23"/>
                </a:cxn>
                <a:cxn ang="0">
                  <a:pos x="298" y="30"/>
                </a:cxn>
                <a:cxn ang="0">
                  <a:pos x="310" y="38"/>
                </a:cxn>
                <a:cxn ang="0">
                  <a:pos x="321" y="47"/>
                </a:cxn>
                <a:cxn ang="0">
                  <a:pos x="321" y="47"/>
                </a:cxn>
              </a:cxnLst>
              <a:rect l="txL" t="txT" r="txR" b="txB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>
                    <a:alpha val="100000"/>
                  </a:srgbClr>
                </a:gs>
                <a:gs pos="100000">
                  <a:srgbClr val="009900">
                    <a:alpha val="100000"/>
                  </a:srgbClr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 sz="3220"/>
            </a:p>
          </p:txBody>
        </p:sp>
        <p:grpSp>
          <p:nvGrpSpPr>
            <p:cNvPr id="3" name="Group 8"/>
            <p:cNvGrpSpPr/>
            <p:nvPr/>
          </p:nvGrpSpPr>
          <p:grpSpPr>
            <a:xfrm rot="-1297425" flipH="1" flipV="1">
              <a:off x="34" y="1290"/>
              <a:ext cx="1098" cy="270"/>
              <a:chOff x="0" y="0"/>
              <a:chExt cx="893" cy="246"/>
            </a:xfrm>
          </p:grpSpPr>
          <p:grpSp>
            <p:nvGrpSpPr>
              <p:cNvPr id="4" name="Group 9"/>
              <p:cNvGrpSpPr/>
              <p:nvPr/>
            </p:nvGrpSpPr>
            <p:grpSpPr>
              <a:xfrm>
                <a:off x="0" y="0"/>
                <a:ext cx="743" cy="185"/>
                <a:chOff x="0" y="0"/>
                <a:chExt cx="1118" cy="279"/>
              </a:xfrm>
            </p:grpSpPr>
            <p:sp>
              <p:nvSpPr>
                <p:cNvPr id="6160" name="AutoShape 10"/>
                <p:cNvSpPr/>
                <p:nvPr/>
              </p:nvSpPr>
              <p:spPr>
                <a:xfrm rot="5263130">
                  <a:off x="289" y="-294"/>
                  <a:ext cx="227" cy="816"/>
                </a:xfrm>
                <a:prstGeom prst="moon">
                  <a:avLst>
                    <a:gd name="adj" fmla="val 49769"/>
                  </a:avLst>
                </a:prstGeom>
                <a:solidFill>
                  <a:srgbClr val="5F5F5F">
                    <a:alpha val="3137"/>
                  </a:srgbClr>
                </a:solidFill>
                <a:ln w="9525">
                  <a:noFill/>
                </a:ln>
              </p:spPr>
              <p:txBody>
                <a:bodyPr wrap="none" anchor="ctr"/>
                <a:lstStyle/>
                <a:p>
                  <a:pPr lvl="0"/>
                  <a:endParaRPr lang="zh-CN" altLang="zh-CN" sz="3220" dirty="0">
                    <a:solidFill>
                      <a:srgbClr val="000000"/>
                    </a:solidFill>
                    <a:latin typeface="Arial" panose="020B0604020202020204" pitchFamily="34" charset="0"/>
                    <a:ea typeface="宋体" panose="02010600030101010101" pitchFamily="2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161" name="AutoShape 11"/>
                <p:cNvSpPr/>
                <p:nvPr/>
              </p:nvSpPr>
              <p:spPr>
                <a:xfrm rot="6078281">
                  <a:off x="425" y="-294"/>
                  <a:ext cx="227" cy="816"/>
                </a:xfrm>
                <a:prstGeom prst="moon">
                  <a:avLst>
                    <a:gd name="adj" fmla="val 49769"/>
                  </a:avLst>
                </a:prstGeom>
                <a:solidFill>
                  <a:srgbClr val="5F5F5F">
                    <a:alpha val="3137"/>
                  </a:srgbClr>
                </a:solidFill>
                <a:ln w="9525">
                  <a:noFill/>
                </a:ln>
              </p:spPr>
              <p:txBody>
                <a:bodyPr wrap="none" anchor="ctr"/>
                <a:lstStyle/>
                <a:p>
                  <a:pPr lvl="0"/>
                  <a:endParaRPr lang="zh-CN" altLang="zh-CN" sz="3220" dirty="0">
                    <a:solidFill>
                      <a:srgbClr val="000000"/>
                    </a:solidFill>
                    <a:latin typeface="Arial" panose="020B0604020202020204" pitchFamily="34" charset="0"/>
                    <a:ea typeface="宋体" panose="02010600030101010101" pitchFamily="2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162" name="AutoShape 12"/>
                <p:cNvSpPr/>
                <p:nvPr/>
              </p:nvSpPr>
              <p:spPr>
                <a:xfrm rot="6373927">
                  <a:off x="501" y="-272"/>
                  <a:ext cx="227" cy="816"/>
                </a:xfrm>
                <a:prstGeom prst="moon">
                  <a:avLst>
                    <a:gd name="adj" fmla="val 49769"/>
                  </a:avLst>
                </a:prstGeom>
                <a:solidFill>
                  <a:srgbClr val="5F5F5F">
                    <a:alpha val="3137"/>
                  </a:srgbClr>
                </a:solidFill>
                <a:ln w="9525">
                  <a:noFill/>
                </a:ln>
              </p:spPr>
              <p:txBody>
                <a:bodyPr wrap="none" anchor="ctr"/>
                <a:lstStyle/>
                <a:p>
                  <a:pPr lvl="0"/>
                  <a:endParaRPr lang="zh-CN" altLang="zh-CN" sz="3220" dirty="0">
                    <a:solidFill>
                      <a:srgbClr val="000000"/>
                    </a:solidFill>
                    <a:latin typeface="Arial" panose="020B0604020202020204" pitchFamily="34" charset="0"/>
                    <a:ea typeface="宋体" panose="02010600030101010101" pitchFamily="2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163" name="AutoShape 13"/>
                <p:cNvSpPr/>
                <p:nvPr/>
              </p:nvSpPr>
              <p:spPr>
                <a:xfrm rot="6906313">
                  <a:off x="591" y="-242"/>
                  <a:ext cx="227" cy="816"/>
                </a:xfrm>
                <a:prstGeom prst="moon">
                  <a:avLst>
                    <a:gd name="adj" fmla="val 49769"/>
                  </a:avLst>
                </a:prstGeom>
                <a:solidFill>
                  <a:srgbClr val="5F5F5F">
                    <a:alpha val="3137"/>
                  </a:srgbClr>
                </a:solidFill>
                <a:ln w="9525">
                  <a:noFill/>
                </a:ln>
              </p:spPr>
              <p:txBody>
                <a:bodyPr wrap="none" anchor="ctr"/>
                <a:lstStyle/>
                <a:p>
                  <a:pPr lvl="0"/>
                  <a:endParaRPr lang="zh-CN" altLang="zh-CN" sz="3220" dirty="0">
                    <a:solidFill>
                      <a:srgbClr val="000000"/>
                    </a:solidFill>
                    <a:latin typeface="Arial" panose="020B0604020202020204" pitchFamily="34" charset="0"/>
                    <a:ea typeface="宋体" panose="02010600030101010101" pitchFamily="2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5" name="Group 14"/>
              <p:cNvGrpSpPr/>
              <p:nvPr/>
            </p:nvGrpSpPr>
            <p:grpSpPr>
              <a:xfrm rot="1353540">
                <a:off x="150" y="60"/>
                <a:ext cx="743" cy="186"/>
                <a:chOff x="0" y="0"/>
                <a:chExt cx="1118" cy="279"/>
              </a:xfrm>
            </p:grpSpPr>
            <p:sp>
              <p:nvSpPr>
                <p:cNvPr id="6156" name="AutoShape 15"/>
                <p:cNvSpPr/>
                <p:nvPr/>
              </p:nvSpPr>
              <p:spPr>
                <a:xfrm rot="5263130">
                  <a:off x="289" y="-294"/>
                  <a:ext cx="227" cy="816"/>
                </a:xfrm>
                <a:prstGeom prst="moon">
                  <a:avLst>
                    <a:gd name="adj" fmla="val 49769"/>
                  </a:avLst>
                </a:prstGeom>
                <a:solidFill>
                  <a:srgbClr val="5F5F5F">
                    <a:alpha val="3137"/>
                  </a:srgbClr>
                </a:solidFill>
                <a:ln w="9525">
                  <a:noFill/>
                </a:ln>
              </p:spPr>
              <p:txBody>
                <a:bodyPr wrap="none" anchor="ctr"/>
                <a:lstStyle/>
                <a:p>
                  <a:pPr lvl="0"/>
                  <a:endParaRPr lang="zh-CN" altLang="zh-CN" sz="3220" dirty="0">
                    <a:solidFill>
                      <a:srgbClr val="000000"/>
                    </a:solidFill>
                    <a:latin typeface="Arial" panose="020B0604020202020204" pitchFamily="34" charset="0"/>
                    <a:ea typeface="宋体" panose="02010600030101010101" pitchFamily="2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157" name="AutoShape 16"/>
                <p:cNvSpPr/>
                <p:nvPr/>
              </p:nvSpPr>
              <p:spPr>
                <a:xfrm rot="6078281">
                  <a:off x="425" y="-294"/>
                  <a:ext cx="227" cy="816"/>
                </a:xfrm>
                <a:prstGeom prst="moon">
                  <a:avLst>
                    <a:gd name="adj" fmla="val 49769"/>
                  </a:avLst>
                </a:prstGeom>
                <a:solidFill>
                  <a:srgbClr val="5F5F5F">
                    <a:alpha val="3137"/>
                  </a:srgbClr>
                </a:solidFill>
                <a:ln w="9525">
                  <a:noFill/>
                </a:ln>
              </p:spPr>
              <p:txBody>
                <a:bodyPr wrap="none" anchor="ctr"/>
                <a:lstStyle/>
                <a:p>
                  <a:pPr lvl="0"/>
                  <a:endParaRPr lang="zh-CN" altLang="zh-CN" sz="3220" dirty="0">
                    <a:solidFill>
                      <a:srgbClr val="000000"/>
                    </a:solidFill>
                    <a:latin typeface="Arial" panose="020B0604020202020204" pitchFamily="34" charset="0"/>
                    <a:ea typeface="宋体" panose="02010600030101010101" pitchFamily="2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158" name="AutoShape 17"/>
                <p:cNvSpPr/>
                <p:nvPr/>
              </p:nvSpPr>
              <p:spPr>
                <a:xfrm rot="6373927">
                  <a:off x="501" y="-272"/>
                  <a:ext cx="227" cy="816"/>
                </a:xfrm>
                <a:prstGeom prst="moon">
                  <a:avLst>
                    <a:gd name="adj" fmla="val 49769"/>
                  </a:avLst>
                </a:prstGeom>
                <a:solidFill>
                  <a:srgbClr val="5F5F5F">
                    <a:alpha val="3137"/>
                  </a:srgbClr>
                </a:solidFill>
                <a:ln w="9525">
                  <a:noFill/>
                </a:ln>
              </p:spPr>
              <p:txBody>
                <a:bodyPr wrap="none" anchor="ctr"/>
                <a:lstStyle/>
                <a:p>
                  <a:pPr lvl="0"/>
                  <a:endParaRPr lang="zh-CN" altLang="zh-CN" sz="3220" dirty="0">
                    <a:solidFill>
                      <a:srgbClr val="000000"/>
                    </a:solidFill>
                    <a:latin typeface="Arial" panose="020B0604020202020204" pitchFamily="34" charset="0"/>
                    <a:ea typeface="宋体" panose="02010600030101010101" pitchFamily="2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159" name="AutoShape 18"/>
                <p:cNvSpPr/>
                <p:nvPr/>
              </p:nvSpPr>
              <p:spPr>
                <a:xfrm rot="6906313">
                  <a:off x="591" y="-242"/>
                  <a:ext cx="227" cy="816"/>
                </a:xfrm>
                <a:prstGeom prst="moon">
                  <a:avLst>
                    <a:gd name="adj" fmla="val 49769"/>
                  </a:avLst>
                </a:prstGeom>
                <a:solidFill>
                  <a:srgbClr val="5F5F5F">
                    <a:alpha val="3137"/>
                  </a:srgbClr>
                </a:solidFill>
                <a:ln w="9525">
                  <a:noFill/>
                </a:ln>
              </p:spPr>
              <p:txBody>
                <a:bodyPr wrap="none" anchor="ctr"/>
                <a:lstStyle/>
                <a:p>
                  <a:pPr lvl="0"/>
                  <a:endParaRPr lang="zh-CN" altLang="zh-CN" sz="3220" dirty="0">
                    <a:solidFill>
                      <a:srgbClr val="000000"/>
                    </a:solidFill>
                    <a:latin typeface="Arial" panose="020B0604020202020204" pitchFamily="34" charset="0"/>
                    <a:ea typeface="宋体" panose="02010600030101010101" pitchFamily="2" charset="-122"/>
                    <a:sym typeface="Arial" panose="020B0604020202020204" pitchFamily="34" charset="0"/>
                  </a:endParaRPr>
                </a:p>
              </p:txBody>
            </p:sp>
          </p:grpSp>
        </p:grpSp>
        <p:sp>
          <p:nvSpPr>
            <p:cNvPr id="6153" name="Rectangle 19"/>
            <p:cNvSpPr/>
            <p:nvPr/>
          </p:nvSpPr>
          <p:spPr>
            <a:xfrm>
              <a:off x="7" y="216"/>
              <a:ext cx="1174" cy="10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87193" tIns="43597" rIns="87193" bIns="43597" anchor="ctr">
              <a:spAutoFit/>
            </a:bodyPr>
            <a:lstStyle/>
            <a:p>
              <a:pPr lvl="0" algn="ctr"/>
              <a:r>
                <a:rPr lang="en-US" altLang="zh-CN" sz="10640" b="1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sym typeface="华文细黑" panose="02010600040101010101" pitchFamily="2" charset="-122"/>
                </a:rPr>
                <a:t>3.3</a:t>
              </a:r>
            </a:p>
          </p:txBody>
        </p:sp>
      </p:grpSp>
    </p:spTree>
  </p:cSld>
  <p:clrMapOvr>
    <a:masterClrMapping/>
  </p:clrMapOvr>
  <p:transition advTm="3234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7A11152-572F-4842-8E78-611BB57FAA04}" type="slidenum">
              <a:rPr lang="zh-CN" altLang="en-US"/>
              <a:pPr>
                <a:defRPr/>
              </a:pPr>
              <a:t>35</a:t>
            </a:fld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4892675" y="609600"/>
            <a:ext cx="25628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000" b="1">
                <a:sym typeface="+mn-ea"/>
              </a:rPr>
              <a:t>35</a:t>
            </a:r>
            <a:r>
              <a:rPr lang="en-US" altLang="zh-CN" sz="2000" b="1">
                <a:sym typeface="+mn-ea"/>
              </a:rPr>
              <a:t>7-2</a:t>
            </a:r>
            <a:r>
              <a:rPr lang="zh-CN" altLang="en-US" sz="2000" b="1">
                <a:sym typeface="+mn-ea"/>
              </a:rPr>
              <a:t>办公室</a:t>
            </a:r>
            <a:r>
              <a:rPr lang="zh-CN" altLang="en-US" sz="2000" b="1"/>
              <a:t>配置方案</a:t>
            </a:r>
          </a:p>
        </p:txBody>
      </p:sp>
      <p:pic>
        <p:nvPicPr>
          <p:cNvPr id="41" name="图片 40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051925" y="1244600"/>
            <a:ext cx="2974340" cy="320167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7" name="图片 46" descr="_[A(J3BX@D)}4R1~%TK2RWF"/>
          <p:cNvPicPr>
            <a:picLocks noChangeAspect="1"/>
          </p:cNvPicPr>
          <p:nvPr/>
        </p:nvPicPr>
        <p:blipFill>
          <a:blip r:embed="rId3" cstate="print"/>
          <a:srcRect l="555" t="3843" r="2313"/>
          <a:stretch>
            <a:fillRect/>
          </a:stretch>
        </p:blipFill>
        <p:spPr>
          <a:xfrm>
            <a:off x="296545" y="1674495"/>
            <a:ext cx="4074160" cy="242062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567690" y="4216400"/>
            <a:ext cx="3671570" cy="1168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400"/>
              <a:t>产品型号：工位</a:t>
            </a:r>
          </a:p>
          <a:p>
            <a:pPr algn="l"/>
            <a:r>
              <a:rPr lang="zh-CN" altLang="en-US" sz="1400"/>
              <a:t>一组对坐两人位双面</a:t>
            </a:r>
          </a:p>
          <a:p>
            <a:pPr algn="l"/>
            <a:r>
              <a:rPr lang="zh-CN" altLang="en-US" sz="1400"/>
              <a:t>产品尺寸：1600W*1100D*750H</a:t>
            </a:r>
          </a:p>
          <a:p>
            <a:pPr algn="l"/>
            <a:r>
              <a:rPr lang="zh-CN" altLang="en-US" sz="1400"/>
              <a:t>HS-01胡桃色</a:t>
            </a:r>
          </a:p>
          <a:p>
            <a:pPr algn="l"/>
            <a:r>
              <a:rPr lang="zh-CN" altLang="en-US" sz="1400"/>
              <a:t>主机柜放在靠墙一侧，留空孔，墙插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567055" y="6007735"/>
            <a:ext cx="6515735" cy="26765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1200"/>
              <a:t>1、贴面用材：优质进口胡桃木木皮，厚度0.8mm以上，无节疤、腐朽、裂纹、虫眼、夹皮、变色等缺陷，同一类产品木皮纹理协调一致，无色差。采用实木封边，封边带厚度≥25mm。木纹纹现自然清晰。2、基材：采用中密度纤维板，厚度≥25MM，甲醛释放量甲醛含量≤0.15mg/L，达到E1级环保标准，符合GB/T3324的要求，耐划痕、耐磨、耐烫、防火、阻燃、散聚光、易清洁，色泽柔和，自然逼真。板材部件均应进行封边处理，封边应严密、平整、不允许脱胶、表面有胶渍。3、油漆：采用优质“华润”底漆和面漆或台湾“大宝”环保PU聚氨脂封闭漆，符合国家环保标准，经五底三面工艺制作完成，表面光亮平整，油漆无颗粒，无气泡、无渣点，颜色均匀、硬度高。采用有害物质释放量达到E1级环保标准。4、胶水：采用优质环保白乳胶，美国富兰克林，德国易涂宝，台湾大宝，华润不含甲醛.5、五金件：采用中国驰名商标“DTC”优质铰链、静音三节钢抽制滑轨、“乐斯特弗”锁具和连接件、“海蒂诗”三节路轨、铰链配件：所有轨道采用导轨，具有自动回弹功能，负重条件下，可连续滑动5万次不损坏，承重重量可达60公斤。拉手款式新颖，手感好，耐用。锁具采用“BMB ”优质锁具，安全性高，开关可达2万次；门板安装应采用优质金属镀镍钢阻尼铰链，能开合8-12万次，开关力度柔和，无明显声响，使用寿命长。拉手款式新颖，手感好，耐用。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7209790" y="7685405"/>
            <a:ext cx="184213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400"/>
              <a:t>产品型号：办公椅</a:t>
            </a:r>
            <a:r>
              <a:rPr lang="en-US" altLang="zh-CN" sz="1400"/>
              <a:t>1</a:t>
            </a:r>
            <a:endParaRPr lang="zh-CN" altLang="en-US" sz="1400"/>
          </a:p>
          <a:p>
            <a:pPr algn="l"/>
            <a:r>
              <a:rPr lang="zh-CN" altLang="en-US" sz="1400"/>
              <a:t>产品尺寸： 540*570*1090-1150黑色西皮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9051925" y="4474845"/>
            <a:ext cx="356997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400"/>
              <a:t>产品型号：文件柜</a:t>
            </a:r>
          </a:p>
          <a:p>
            <a:pPr algn="l"/>
            <a:r>
              <a:rPr lang="zh-CN" altLang="en-US" sz="1400"/>
              <a:t>产品尺寸：（900+900）*400*2000</a:t>
            </a:r>
          </a:p>
          <a:p>
            <a:pPr algn="l"/>
            <a:r>
              <a:rPr lang="zh-CN" altLang="en-US" sz="1400"/>
              <a:t>副柜：1204*424*655</a:t>
            </a:r>
          </a:p>
          <a:p>
            <a:pPr algn="l"/>
            <a:r>
              <a:rPr lang="zh-CN" altLang="en-US" sz="1400"/>
              <a:t>HS-01胡桃色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8830945" y="7659370"/>
            <a:ext cx="2712085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400"/>
              <a:t>产品型号：茶水柜</a:t>
            </a:r>
          </a:p>
          <a:p>
            <a:pPr algn="l"/>
            <a:r>
              <a:rPr lang="zh-CN" altLang="en-US" sz="1400"/>
              <a:t>产品尺寸：</a:t>
            </a:r>
            <a:r>
              <a:rPr lang="en-US" altLang="zh-CN" sz="1400"/>
              <a:t>6</a:t>
            </a:r>
            <a:r>
              <a:rPr lang="zh-CN" altLang="en-US" sz="1400"/>
              <a:t>00*400*</a:t>
            </a:r>
            <a:r>
              <a:rPr lang="en-US" altLang="zh-CN" sz="1400"/>
              <a:t>850</a:t>
            </a:r>
          </a:p>
          <a:p>
            <a:pPr algn="l"/>
            <a:r>
              <a:rPr lang="zh-CN" altLang="en-US" sz="1400"/>
              <a:t>HS-01胡桃色</a:t>
            </a:r>
          </a:p>
        </p:txBody>
      </p:sp>
      <p:pic>
        <p:nvPicPr>
          <p:cNvPr id="12" name="图片 11" descr="南医大汉中路L型工位5.8-4"/>
          <p:cNvPicPr>
            <a:picLocks noChangeAspect="1"/>
          </p:cNvPicPr>
          <p:nvPr/>
        </p:nvPicPr>
        <p:blipFill>
          <a:blip r:embed="rId4" cstate="print"/>
          <a:srcRect l="24242" t="3079" r="29545" b="4243"/>
          <a:stretch>
            <a:fillRect/>
          </a:stretch>
        </p:blipFill>
        <p:spPr>
          <a:xfrm>
            <a:off x="8944610" y="5428615"/>
            <a:ext cx="1743075" cy="2257425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4391025" y="1595755"/>
            <a:ext cx="4400610" cy="2499360"/>
            <a:chOff x="6810" y="19539"/>
            <a:chExt cx="9620" cy="5408"/>
          </a:xfrm>
        </p:grpSpPr>
        <p:pic>
          <p:nvPicPr>
            <p:cNvPr id="18" name="图片 17" descr="1510298672"/>
            <p:cNvPicPr>
              <a:picLocks noChangeAspect="1"/>
            </p:cNvPicPr>
            <p:nvPr/>
          </p:nvPicPr>
          <p:blipFill>
            <a:blip r:embed="rId5" cstate="print"/>
            <a:srcRect l="4603" t="40607" r="35042" b="8124"/>
            <a:stretch>
              <a:fillRect/>
            </a:stretch>
          </p:blipFill>
          <p:spPr>
            <a:xfrm>
              <a:off x="6810" y="19539"/>
              <a:ext cx="9573" cy="5408"/>
            </a:xfrm>
            <a:prstGeom prst="rect">
              <a:avLst/>
            </a:prstGeom>
          </p:spPr>
        </p:pic>
        <p:sp>
          <p:nvSpPr>
            <p:cNvPr id="19" name="矩形 18"/>
            <p:cNvSpPr/>
            <p:nvPr/>
          </p:nvSpPr>
          <p:spPr>
            <a:xfrm>
              <a:off x="13880" y="19539"/>
              <a:ext cx="2550" cy="250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clip" horzOverflow="clip" wrap="square" rtlCol="0" anchor="t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endParaRPr lang="zh-CN" altLang="en-US" sz="1100"/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4370705" y="4244975"/>
            <a:ext cx="2712085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400"/>
              <a:t>产品型号：三人位沙发</a:t>
            </a:r>
          </a:p>
          <a:p>
            <a:pPr algn="l"/>
            <a:r>
              <a:rPr lang="zh-CN" altLang="en-US" sz="1400"/>
              <a:t>产品尺寸：1860*850*860</a:t>
            </a:r>
          </a:p>
          <a:p>
            <a:pPr algn="l"/>
            <a:r>
              <a:rPr lang="zh-CN" altLang="en-US" sz="1400"/>
              <a:t>黑色环保皮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6852285" y="4223385"/>
            <a:ext cx="2712085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400"/>
              <a:t>产品型号：长茶几</a:t>
            </a:r>
          </a:p>
          <a:p>
            <a:pPr algn="l"/>
            <a:r>
              <a:rPr lang="zh-CN" altLang="en-US" sz="1400"/>
              <a:t>产品尺寸：1200*600*450</a:t>
            </a:r>
          </a:p>
          <a:p>
            <a:pPr algn="l"/>
            <a:r>
              <a:rPr lang="zh-CN" altLang="en-US" sz="1400"/>
              <a:t>HS-01胡桃色</a:t>
            </a:r>
          </a:p>
        </p:txBody>
      </p:sp>
      <p:pic>
        <p:nvPicPr>
          <p:cNvPr id="109" name="Picture 10" descr="CH-010B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058978" y="5578475"/>
            <a:ext cx="1693545" cy="195707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" name="图片 15" descr="南京医科大学2号楼电气施工图2018.5.8-三层-1-Model"/>
          <p:cNvPicPr>
            <a:picLocks noChangeAspect="1"/>
          </p:cNvPicPr>
          <p:nvPr/>
        </p:nvPicPr>
        <p:blipFill>
          <a:blip r:embed="rId7" cstate="print"/>
          <a:srcRect l="37378" t="56624" r="43631" b="32759"/>
          <a:stretch>
            <a:fillRect/>
          </a:stretch>
        </p:blipFill>
        <p:spPr>
          <a:xfrm rot="16200000">
            <a:off x="10095865" y="6148070"/>
            <a:ext cx="3107690" cy="1390015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AutoShape 2"/>
          <p:cNvSpPr/>
          <p:nvPr/>
        </p:nvSpPr>
        <p:spPr>
          <a:xfrm>
            <a:off x="2266950" y="4296093"/>
            <a:ext cx="8534400" cy="1575752"/>
          </a:xfrm>
          <a:prstGeom prst="horizontalScroll">
            <a:avLst>
              <a:gd name="adj" fmla="val 12500"/>
            </a:avLst>
          </a:prstGeom>
          <a:solidFill>
            <a:srgbClr val="00CC00">
              <a:alpha val="20000"/>
            </a:srgbClr>
          </a:solidFill>
          <a:ln w="9525" cap="flat" cmpd="sng">
            <a:solidFill>
              <a:srgbClr val="00CC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lIns="65305" tIns="32653" rIns="65305" bIns="32653" anchor="ctr"/>
          <a:lstStyle/>
          <a:p>
            <a:pPr lvl="0" algn="ctr"/>
            <a:endParaRPr lang="zh-CN" altLang="en-US" sz="3360" b="1" dirty="0">
              <a:solidFill>
                <a:srgbClr val="006600"/>
              </a:solidFill>
              <a:latin typeface="仿宋_GB2312" pitchFamily="1" charset="-122"/>
              <a:ea typeface="仿宋_GB2312" pitchFamily="1" charset="-122"/>
              <a:sym typeface="Wingdings" panose="05000000000000000000" charset="0"/>
            </a:endParaRPr>
          </a:p>
          <a:p>
            <a:pPr lvl="0" algn="ctr"/>
            <a:r>
              <a:rPr lang="zh-CN" altLang="en-US" sz="3360" b="1" dirty="0">
                <a:solidFill>
                  <a:srgbClr val="006600"/>
                </a:solidFill>
                <a:latin typeface="仿宋_GB2312" pitchFamily="1" charset="-122"/>
                <a:ea typeface="仿宋_GB2312" pitchFamily="1" charset="-122"/>
                <a:sym typeface="+mn-ea"/>
              </a:rPr>
              <a:t>36</a:t>
            </a:r>
            <a:r>
              <a:rPr lang="en-US" altLang="zh-CN" sz="3360" b="1" dirty="0">
                <a:solidFill>
                  <a:srgbClr val="006600"/>
                </a:solidFill>
                <a:latin typeface="仿宋_GB2312" pitchFamily="1" charset="-122"/>
                <a:ea typeface="仿宋_GB2312" pitchFamily="1" charset="-122"/>
                <a:sym typeface="+mn-ea"/>
              </a:rPr>
              <a:t>3</a:t>
            </a:r>
            <a:r>
              <a:rPr lang="zh-CN" altLang="en-US" sz="3360" b="1" dirty="0">
                <a:solidFill>
                  <a:srgbClr val="006600"/>
                </a:solidFill>
                <a:latin typeface="仿宋_GB2312" pitchFamily="1" charset="-122"/>
                <a:ea typeface="仿宋_GB2312" pitchFamily="1" charset="-122"/>
                <a:sym typeface="+mn-ea"/>
              </a:rPr>
              <a:t>办公家具推荐方案</a:t>
            </a:r>
            <a:endParaRPr lang="zh-CN" altLang="en-US" sz="3355" b="1" dirty="0">
              <a:solidFill>
                <a:schemeClr val="bg1"/>
              </a:solidFill>
              <a:latin typeface="+mn-ea"/>
              <a:sym typeface="Wingdings" panose="05000000000000000000" charset="0"/>
            </a:endParaRPr>
          </a:p>
          <a:p>
            <a:pPr lvl="0" algn="ctr"/>
            <a:endParaRPr lang="zh-CN" altLang="en-US" sz="322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" name="Group 3"/>
          <p:cNvGrpSpPr/>
          <p:nvPr/>
        </p:nvGrpSpPr>
        <p:grpSpPr>
          <a:xfrm>
            <a:off x="5594033" y="2018665"/>
            <a:ext cx="2082482" cy="2335213"/>
            <a:chOff x="0" y="216"/>
            <a:chExt cx="1192" cy="1471"/>
          </a:xfrm>
        </p:grpSpPr>
        <p:pic>
          <p:nvPicPr>
            <p:cNvPr id="6148" name="Picture 4" descr="circuler_1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267"/>
              <a:ext cx="1190" cy="1209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6149" name="Picture 5" descr="light_shadow"/>
            <p:cNvPicPr>
              <a:picLocks noChangeAspect="1"/>
            </p:cNvPicPr>
            <p:nvPr/>
          </p:nvPicPr>
          <p:blipFill>
            <a:blip r:embed="rId3" cstate="print">
              <a:grayscl/>
              <a:lum bright="-76001" contrast="-3999"/>
            </a:blip>
            <a:stretch>
              <a:fillRect/>
            </a:stretch>
          </p:blipFill>
          <p:spPr>
            <a:xfrm>
              <a:off x="10" y="1391"/>
              <a:ext cx="1034" cy="29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150" name="Oval 6"/>
            <p:cNvSpPr/>
            <p:nvPr/>
          </p:nvSpPr>
          <p:spPr>
            <a:xfrm>
              <a:off x="14" y="288"/>
              <a:ext cx="1178" cy="1213"/>
            </a:xfrm>
            <a:prstGeom prst="ellipse">
              <a:avLst/>
            </a:prstGeom>
            <a:gradFill rotWithShape="1">
              <a:gsLst>
                <a:gs pos="0">
                  <a:srgbClr val="001A00"/>
                </a:gs>
                <a:gs pos="50000">
                  <a:srgbClr val="006600"/>
                </a:gs>
                <a:gs pos="100000">
                  <a:srgbClr val="001A00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wrap="none" anchor="ctr"/>
            <a:lstStyle/>
            <a:p>
              <a:pPr lvl="0"/>
              <a:endParaRPr lang="zh-CN" altLang="zh-CN" sz="322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6151" name="Freeform 7"/>
            <p:cNvSpPr/>
            <p:nvPr/>
          </p:nvSpPr>
          <p:spPr>
            <a:xfrm>
              <a:off x="127" y="288"/>
              <a:ext cx="931" cy="416"/>
            </a:xfrm>
            <a:custGeom>
              <a:avLst/>
              <a:gdLst>
                <a:gd name="txL" fmla="*/ 0 w 1321"/>
                <a:gd name="txT" fmla="*/ 0 h 712"/>
                <a:gd name="txR" fmla="*/ 1321 w 1321"/>
                <a:gd name="txB" fmla="*/ 712 h 712"/>
              </a:gdLst>
              <a:ahLst/>
              <a:cxnLst>
                <a:cxn ang="0">
                  <a:pos x="321" y="47"/>
                </a:cxn>
                <a:cxn ang="0">
                  <a:pos x="325" y="51"/>
                </a:cxn>
                <a:cxn ang="0">
                  <a:pos x="326" y="56"/>
                </a:cxn>
                <a:cxn ang="0">
                  <a:pos x="324" y="60"/>
                </a:cxn>
                <a:cxn ang="0">
                  <a:pos x="321" y="64"/>
                </a:cxn>
                <a:cxn ang="0">
                  <a:pos x="314" y="67"/>
                </a:cxn>
                <a:cxn ang="0">
                  <a:pos x="305" y="70"/>
                </a:cxn>
                <a:cxn ang="0">
                  <a:pos x="295" y="73"/>
                </a:cxn>
                <a:cxn ang="0">
                  <a:pos x="283" y="75"/>
                </a:cxn>
                <a:cxn ang="0">
                  <a:pos x="270" y="78"/>
                </a:cxn>
                <a:cxn ang="0">
                  <a:pos x="254" y="79"/>
                </a:cxn>
                <a:cxn ang="0">
                  <a:pos x="239" y="81"/>
                </a:cxn>
                <a:cxn ang="0">
                  <a:pos x="221" y="82"/>
                </a:cxn>
                <a:cxn ang="0">
                  <a:pos x="203" y="82"/>
                </a:cxn>
                <a:cxn ang="0">
                  <a:pos x="196" y="83"/>
                </a:cxn>
                <a:cxn ang="0">
                  <a:pos x="117" y="83"/>
                </a:cxn>
                <a:cxn ang="0">
                  <a:pos x="117" y="83"/>
                </a:cxn>
                <a:cxn ang="0">
                  <a:pos x="101" y="82"/>
                </a:cxn>
                <a:cxn ang="0">
                  <a:pos x="86" y="82"/>
                </a:cxn>
                <a:cxn ang="0">
                  <a:pos x="71" y="81"/>
                </a:cxn>
                <a:cxn ang="0">
                  <a:pos x="58" y="80"/>
                </a:cxn>
                <a:cxn ang="0">
                  <a:pos x="46" y="79"/>
                </a:cxn>
                <a:cxn ang="0">
                  <a:pos x="35" y="77"/>
                </a:cxn>
                <a:cxn ang="0">
                  <a:pos x="25" y="75"/>
                </a:cxn>
                <a:cxn ang="0">
                  <a:pos x="16" y="74"/>
                </a:cxn>
                <a:cxn ang="0">
                  <a:pos x="9" y="71"/>
                </a:cxn>
                <a:cxn ang="0">
                  <a:pos x="4" y="68"/>
                </a:cxn>
                <a:cxn ang="0">
                  <a:pos x="1" y="64"/>
                </a:cxn>
                <a:cxn ang="0">
                  <a:pos x="0" y="61"/>
                </a:cxn>
                <a:cxn ang="0">
                  <a:pos x="0" y="61"/>
                </a:cxn>
                <a:cxn ang="0">
                  <a:pos x="1" y="57"/>
                </a:cxn>
                <a:cxn ang="0">
                  <a:pos x="4" y="52"/>
                </a:cxn>
                <a:cxn ang="0">
                  <a:pos x="13" y="43"/>
                </a:cxn>
                <a:cxn ang="0">
                  <a:pos x="23" y="35"/>
                </a:cxn>
                <a:cxn ang="0">
                  <a:pos x="36" y="27"/>
                </a:cxn>
                <a:cxn ang="0">
                  <a:pos x="50" y="20"/>
                </a:cxn>
                <a:cxn ang="0">
                  <a:pos x="66" y="15"/>
                </a:cxn>
                <a:cxn ang="0">
                  <a:pos x="84" y="9"/>
                </a:cxn>
                <a:cxn ang="0">
                  <a:pos x="102" y="5"/>
                </a:cxn>
                <a:cxn ang="0">
                  <a:pos x="123" y="2"/>
                </a:cxn>
                <a:cxn ang="0">
                  <a:pos x="143" y="1"/>
                </a:cxn>
                <a:cxn ang="0">
                  <a:pos x="164" y="0"/>
                </a:cxn>
                <a:cxn ang="0">
                  <a:pos x="164" y="0"/>
                </a:cxn>
                <a:cxn ang="0">
                  <a:pos x="187" y="1"/>
                </a:cxn>
                <a:cxn ang="0">
                  <a:pos x="209" y="3"/>
                </a:cxn>
                <a:cxn ang="0">
                  <a:pos x="230" y="6"/>
                </a:cxn>
                <a:cxn ang="0">
                  <a:pos x="249" y="11"/>
                </a:cxn>
                <a:cxn ang="0">
                  <a:pos x="267" y="16"/>
                </a:cxn>
                <a:cxn ang="0">
                  <a:pos x="283" y="23"/>
                </a:cxn>
                <a:cxn ang="0">
                  <a:pos x="298" y="30"/>
                </a:cxn>
                <a:cxn ang="0">
                  <a:pos x="310" y="38"/>
                </a:cxn>
                <a:cxn ang="0">
                  <a:pos x="321" y="47"/>
                </a:cxn>
                <a:cxn ang="0">
                  <a:pos x="321" y="47"/>
                </a:cxn>
              </a:cxnLst>
              <a:rect l="txL" t="txT" r="txR" b="txB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>
                    <a:alpha val="100000"/>
                  </a:srgbClr>
                </a:gs>
                <a:gs pos="100000">
                  <a:srgbClr val="009900">
                    <a:alpha val="100000"/>
                  </a:srgbClr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 sz="3220"/>
            </a:p>
          </p:txBody>
        </p:sp>
        <p:grpSp>
          <p:nvGrpSpPr>
            <p:cNvPr id="3" name="Group 8"/>
            <p:cNvGrpSpPr/>
            <p:nvPr/>
          </p:nvGrpSpPr>
          <p:grpSpPr>
            <a:xfrm rot="-1297425" flipH="1" flipV="1">
              <a:off x="34" y="1290"/>
              <a:ext cx="1098" cy="270"/>
              <a:chOff x="0" y="0"/>
              <a:chExt cx="893" cy="246"/>
            </a:xfrm>
          </p:grpSpPr>
          <p:grpSp>
            <p:nvGrpSpPr>
              <p:cNvPr id="4" name="Group 9"/>
              <p:cNvGrpSpPr/>
              <p:nvPr/>
            </p:nvGrpSpPr>
            <p:grpSpPr>
              <a:xfrm>
                <a:off x="0" y="0"/>
                <a:ext cx="743" cy="185"/>
                <a:chOff x="0" y="0"/>
                <a:chExt cx="1118" cy="279"/>
              </a:xfrm>
            </p:grpSpPr>
            <p:sp>
              <p:nvSpPr>
                <p:cNvPr id="6160" name="AutoShape 10"/>
                <p:cNvSpPr/>
                <p:nvPr/>
              </p:nvSpPr>
              <p:spPr>
                <a:xfrm rot="5263130">
                  <a:off x="289" y="-294"/>
                  <a:ext cx="227" cy="816"/>
                </a:xfrm>
                <a:prstGeom prst="moon">
                  <a:avLst>
                    <a:gd name="adj" fmla="val 49769"/>
                  </a:avLst>
                </a:prstGeom>
                <a:solidFill>
                  <a:srgbClr val="5F5F5F">
                    <a:alpha val="3137"/>
                  </a:srgbClr>
                </a:solidFill>
                <a:ln w="9525">
                  <a:noFill/>
                </a:ln>
              </p:spPr>
              <p:txBody>
                <a:bodyPr wrap="none" anchor="ctr"/>
                <a:lstStyle/>
                <a:p>
                  <a:pPr lvl="0"/>
                  <a:endParaRPr lang="zh-CN" altLang="zh-CN" sz="3220" dirty="0">
                    <a:solidFill>
                      <a:srgbClr val="000000"/>
                    </a:solidFill>
                    <a:latin typeface="Arial" panose="020B0604020202020204" pitchFamily="34" charset="0"/>
                    <a:ea typeface="宋体" panose="02010600030101010101" pitchFamily="2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161" name="AutoShape 11"/>
                <p:cNvSpPr/>
                <p:nvPr/>
              </p:nvSpPr>
              <p:spPr>
                <a:xfrm rot="6078281">
                  <a:off x="425" y="-294"/>
                  <a:ext cx="227" cy="816"/>
                </a:xfrm>
                <a:prstGeom prst="moon">
                  <a:avLst>
                    <a:gd name="adj" fmla="val 49769"/>
                  </a:avLst>
                </a:prstGeom>
                <a:solidFill>
                  <a:srgbClr val="5F5F5F">
                    <a:alpha val="3137"/>
                  </a:srgbClr>
                </a:solidFill>
                <a:ln w="9525">
                  <a:noFill/>
                </a:ln>
              </p:spPr>
              <p:txBody>
                <a:bodyPr wrap="none" anchor="ctr"/>
                <a:lstStyle/>
                <a:p>
                  <a:pPr lvl="0"/>
                  <a:endParaRPr lang="zh-CN" altLang="zh-CN" sz="3220" dirty="0">
                    <a:solidFill>
                      <a:srgbClr val="000000"/>
                    </a:solidFill>
                    <a:latin typeface="Arial" panose="020B0604020202020204" pitchFamily="34" charset="0"/>
                    <a:ea typeface="宋体" panose="02010600030101010101" pitchFamily="2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162" name="AutoShape 12"/>
                <p:cNvSpPr/>
                <p:nvPr/>
              </p:nvSpPr>
              <p:spPr>
                <a:xfrm rot="6373927">
                  <a:off x="501" y="-272"/>
                  <a:ext cx="227" cy="816"/>
                </a:xfrm>
                <a:prstGeom prst="moon">
                  <a:avLst>
                    <a:gd name="adj" fmla="val 49769"/>
                  </a:avLst>
                </a:prstGeom>
                <a:solidFill>
                  <a:srgbClr val="5F5F5F">
                    <a:alpha val="3137"/>
                  </a:srgbClr>
                </a:solidFill>
                <a:ln w="9525">
                  <a:noFill/>
                </a:ln>
              </p:spPr>
              <p:txBody>
                <a:bodyPr wrap="none" anchor="ctr"/>
                <a:lstStyle/>
                <a:p>
                  <a:pPr lvl="0"/>
                  <a:endParaRPr lang="zh-CN" altLang="zh-CN" sz="3220" dirty="0">
                    <a:solidFill>
                      <a:srgbClr val="000000"/>
                    </a:solidFill>
                    <a:latin typeface="Arial" panose="020B0604020202020204" pitchFamily="34" charset="0"/>
                    <a:ea typeface="宋体" panose="02010600030101010101" pitchFamily="2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163" name="AutoShape 13"/>
                <p:cNvSpPr/>
                <p:nvPr/>
              </p:nvSpPr>
              <p:spPr>
                <a:xfrm rot="6906313">
                  <a:off x="591" y="-242"/>
                  <a:ext cx="227" cy="816"/>
                </a:xfrm>
                <a:prstGeom prst="moon">
                  <a:avLst>
                    <a:gd name="adj" fmla="val 49769"/>
                  </a:avLst>
                </a:prstGeom>
                <a:solidFill>
                  <a:srgbClr val="5F5F5F">
                    <a:alpha val="3137"/>
                  </a:srgbClr>
                </a:solidFill>
                <a:ln w="9525">
                  <a:noFill/>
                </a:ln>
              </p:spPr>
              <p:txBody>
                <a:bodyPr wrap="none" anchor="ctr"/>
                <a:lstStyle/>
                <a:p>
                  <a:pPr lvl="0"/>
                  <a:endParaRPr lang="zh-CN" altLang="zh-CN" sz="3220" dirty="0">
                    <a:solidFill>
                      <a:srgbClr val="000000"/>
                    </a:solidFill>
                    <a:latin typeface="Arial" panose="020B0604020202020204" pitchFamily="34" charset="0"/>
                    <a:ea typeface="宋体" panose="02010600030101010101" pitchFamily="2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5" name="Group 14"/>
              <p:cNvGrpSpPr/>
              <p:nvPr/>
            </p:nvGrpSpPr>
            <p:grpSpPr>
              <a:xfrm rot="1353540">
                <a:off x="150" y="60"/>
                <a:ext cx="743" cy="186"/>
                <a:chOff x="0" y="0"/>
                <a:chExt cx="1118" cy="279"/>
              </a:xfrm>
            </p:grpSpPr>
            <p:sp>
              <p:nvSpPr>
                <p:cNvPr id="6156" name="AutoShape 15"/>
                <p:cNvSpPr/>
                <p:nvPr/>
              </p:nvSpPr>
              <p:spPr>
                <a:xfrm rot="5263130">
                  <a:off x="289" y="-294"/>
                  <a:ext cx="227" cy="816"/>
                </a:xfrm>
                <a:prstGeom prst="moon">
                  <a:avLst>
                    <a:gd name="adj" fmla="val 49769"/>
                  </a:avLst>
                </a:prstGeom>
                <a:solidFill>
                  <a:srgbClr val="5F5F5F">
                    <a:alpha val="3137"/>
                  </a:srgbClr>
                </a:solidFill>
                <a:ln w="9525">
                  <a:noFill/>
                </a:ln>
              </p:spPr>
              <p:txBody>
                <a:bodyPr wrap="none" anchor="ctr"/>
                <a:lstStyle/>
                <a:p>
                  <a:pPr lvl="0"/>
                  <a:endParaRPr lang="zh-CN" altLang="zh-CN" sz="3220" dirty="0">
                    <a:solidFill>
                      <a:srgbClr val="000000"/>
                    </a:solidFill>
                    <a:latin typeface="Arial" panose="020B0604020202020204" pitchFamily="34" charset="0"/>
                    <a:ea typeface="宋体" panose="02010600030101010101" pitchFamily="2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157" name="AutoShape 16"/>
                <p:cNvSpPr/>
                <p:nvPr/>
              </p:nvSpPr>
              <p:spPr>
                <a:xfrm rot="6078281">
                  <a:off x="425" y="-294"/>
                  <a:ext cx="227" cy="816"/>
                </a:xfrm>
                <a:prstGeom prst="moon">
                  <a:avLst>
                    <a:gd name="adj" fmla="val 49769"/>
                  </a:avLst>
                </a:prstGeom>
                <a:solidFill>
                  <a:srgbClr val="5F5F5F">
                    <a:alpha val="3137"/>
                  </a:srgbClr>
                </a:solidFill>
                <a:ln w="9525">
                  <a:noFill/>
                </a:ln>
              </p:spPr>
              <p:txBody>
                <a:bodyPr wrap="none" anchor="ctr"/>
                <a:lstStyle/>
                <a:p>
                  <a:pPr lvl="0"/>
                  <a:endParaRPr lang="zh-CN" altLang="zh-CN" sz="3220" dirty="0">
                    <a:solidFill>
                      <a:srgbClr val="000000"/>
                    </a:solidFill>
                    <a:latin typeface="Arial" panose="020B0604020202020204" pitchFamily="34" charset="0"/>
                    <a:ea typeface="宋体" panose="02010600030101010101" pitchFamily="2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158" name="AutoShape 17"/>
                <p:cNvSpPr/>
                <p:nvPr/>
              </p:nvSpPr>
              <p:spPr>
                <a:xfrm rot="6373927">
                  <a:off x="501" y="-272"/>
                  <a:ext cx="227" cy="816"/>
                </a:xfrm>
                <a:prstGeom prst="moon">
                  <a:avLst>
                    <a:gd name="adj" fmla="val 49769"/>
                  </a:avLst>
                </a:prstGeom>
                <a:solidFill>
                  <a:srgbClr val="5F5F5F">
                    <a:alpha val="3137"/>
                  </a:srgbClr>
                </a:solidFill>
                <a:ln w="9525">
                  <a:noFill/>
                </a:ln>
              </p:spPr>
              <p:txBody>
                <a:bodyPr wrap="none" anchor="ctr"/>
                <a:lstStyle/>
                <a:p>
                  <a:pPr lvl="0"/>
                  <a:endParaRPr lang="zh-CN" altLang="zh-CN" sz="3220" dirty="0">
                    <a:solidFill>
                      <a:srgbClr val="000000"/>
                    </a:solidFill>
                    <a:latin typeface="Arial" panose="020B0604020202020204" pitchFamily="34" charset="0"/>
                    <a:ea typeface="宋体" panose="02010600030101010101" pitchFamily="2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159" name="AutoShape 18"/>
                <p:cNvSpPr/>
                <p:nvPr/>
              </p:nvSpPr>
              <p:spPr>
                <a:xfrm rot="6906313">
                  <a:off x="591" y="-242"/>
                  <a:ext cx="227" cy="816"/>
                </a:xfrm>
                <a:prstGeom prst="moon">
                  <a:avLst>
                    <a:gd name="adj" fmla="val 49769"/>
                  </a:avLst>
                </a:prstGeom>
                <a:solidFill>
                  <a:srgbClr val="5F5F5F">
                    <a:alpha val="3137"/>
                  </a:srgbClr>
                </a:solidFill>
                <a:ln w="9525">
                  <a:noFill/>
                </a:ln>
              </p:spPr>
              <p:txBody>
                <a:bodyPr wrap="none" anchor="ctr"/>
                <a:lstStyle/>
                <a:p>
                  <a:pPr lvl="0"/>
                  <a:endParaRPr lang="zh-CN" altLang="zh-CN" sz="3220" dirty="0">
                    <a:solidFill>
                      <a:srgbClr val="000000"/>
                    </a:solidFill>
                    <a:latin typeface="Arial" panose="020B0604020202020204" pitchFamily="34" charset="0"/>
                    <a:ea typeface="宋体" panose="02010600030101010101" pitchFamily="2" charset="-122"/>
                    <a:sym typeface="Arial" panose="020B0604020202020204" pitchFamily="34" charset="0"/>
                  </a:endParaRPr>
                </a:p>
              </p:txBody>
            </p:sp>
          </p:grpSp>
        </p:grpSp>
        <p:sp>
          <p:nvSpPr>
            <p:cNvPr id="6153" name="Rectangle 19"/>
            <p:cNvSpPr/>
            <p:nvPr/>
          </p:nvSpPr>
          <p:spPr>
            <a:xfrm>
              <a:off x="7" y="216"/>
              <a:ext cx="1174" cy="10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87193" tIns="43597" rIns="87193" bIns="43597" anchor="ctr">
              <a:spAutoFit/>
            </a:bodyPr>
            <a:lstStyle/>
            <a:p>
              <a:pPr lvl="0" algn="ctr"/>
              <a:r>
                <a:rPr lang="en-US" altLang="zh-CN" sz="10640" b="1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sym typeface="华文细黑" panose="02010600040101010101" pitchFamily="2" charset="-122"/>
                </a:rPr>
                <a:t>3.4</a:t>
              </a:r>
            </a:p>
          </p:txBody>
        </p:sp>
      </p:grpSp>
    </p:spTree>
  </p:cSld>
  <p:clrMapOvr>
    <a:masterClrMapping/>
  </p:clrMapOvr>
  <p:transition advTm="3234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7A11152-572F-4842-8E78-611BB57FAA04}" type="slidenum">
              <a:rPr lang="zh-CN" altLang="en-US"/>
              <a:pPr>
                <a:defRPr/>
              </a:pPr>
              <a:t>37</a:t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75590" y="1254125"/>
            <a:ext cx="5382895" cy="57988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5868670" y="1235710"/>
            <a:ext cx="3436620" cy="2245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400"/>
              <a:t>产品型号：工位</a:t>
            </a:r>
          </a:p>
          <a:p>
            <a:pPr algn="l"/>
            <a:r>
              <a:rPr lang="zh-CN" altLang="en-US" sz="1400"/>
              <a:t>一组L出字型六人位</a:t>
            </a:r>
          </a:p>
          <a:p>
            <a:pPr algn="l"/>
            <a:r>
              <a:rPr lang="zh-CN" altLang="en-US" sz="1400"/>
              <a:t>产品尺寸：2860*4200*1050</a:t>
            </a:r>
          </a:p>
          <a:p>
            <a:pPr algn="l"/>
            <a:r>
              <a:rPr lang="zh-CN" altLang="en-US" sz="1400"/>
              <a:t>（1400*1400/1050）</a:t>
            </a:r>
          </a:p>
          <a:p>
            <a:pPr algn="l"/>
            <a:r>
              <a:rPr lang="zh-CN" altLang="en-US" sz="1400"/>
              <a:t>凯莱橡木BS-73</a:t>
            </a:r>
          </a:p>
          <a:p>
            <a:pPr algn="l"/>
            <a:r>
              <a:rPr lang="zh-CN" altLang="en-US" sz="1400"/>
              <a:t>台面板，附台面板，抽面为凯莱橡木BS-73，其余进口暖白BS-07，屏风太空灰P987-04+绅士蓝P987-15</a:t>
            </a:r>
          </a:p>
          <a:p>
            <a:pPr algn="l"/>
            <a:r>
              <a:rPr lang="zh-CN" altLang="en-US" sz="1400"/>
              <a:t>公共侧P40屏风：太空灰P987+绅士蓝P987-15，含走线槽、挂件槽</a:t>
            </a:r>
          </a:p>
        </p:txBody>
      </p:sp>
      <p:pic>
        <p:nvPicPr>
          <p:cNvPr id="97" name="图片 96" descr="5~]T1Vwe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043035" y="1254125"/>
            <a:ext cx="1507490" cy="220853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0679430" y="1900555"/>
            <a:ext cx="1913255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400"/>
              <a:t>产品型号：员工椅</a:t>
            </a:r>
          </a:p>
          <a:p>
            <a:pPr algn="l"/>
            <a:r>
              <a:rPr lang="zh-CN" altLang="en-US" sz="1400"/>
              <a:t>产品尺寸：常规</a:t>
            </a:r>
          </a:p>
          <a:p>
            <a:pPr algn="l"/>
            <a:r>
              <a:rPr lang="zh-CN" altLang="en-US" sz="1400"/>
              <a:t>全黑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5774055" y="6418580"/>
            <a:ext cx="4051300" cy="28613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1200"/>
              <a:t>座垫采用黑色优质网孔布或绒布台湾颐达面料，优质高密度、高阻燃一体成型或切割泡绵，座垫厚度50-80mm；</a:t>
            </a:r>
          </a:p>
          <a:p>
            <a:r>
              <a:rPr lang="zh-CN" altLang="en-US" sz="1200"/>
              <a:t>定型海绵，密度高于 50#以上海绵，并加蓬绵，软硬适中，回弹力为 50%，不变形。</a:t>
            </a:r>
          </a:p>
          <a:p>
            <a:r>
              <a:rPr lang="zh-CN" altLang="en-US" sz="1200"/>
              <a:t>PU升降扶手</a:t>
            </a:r>
          </a:p>
          <a:p>
            <a:r>
              <a:rPr lang="zh-CN" altLang="en-US" sz="1200"/>
              <a:t>普通底盘带原位锁定</a:t>
            </a:r>
          </a:p>
          <a:p>
            <a:r>
              <a:rPr lang="zh-CN" altLang="en-US" sz="1200"/>
              <a:t>气压棒：采用德国 SUSPA 原装气动杆或韩国三弘气杆,升降时无声响经测试可承受 250KG 压力,升降 30 万次无故障,相当于正常使用五至八年。符合ANSI/BIFMA X5.1-2002标准；升降自如，结构牢固，可上下反复三十万次无损</a:t>
            </a:r>
          </a:p>
          <a:p>
            <a:r>
              <a:rPr lang="zh-CN" altLang="en-US" sz="1200"/>
              <a:t>黑色优质高密度尼龙纤维滑轮，五星优质钢材或铝合金脚架，表面碳黑色静电粉末喷涂，五星脚在受压迫500磅下往复10万次不损坏，间隙误差在1%毫米左右，移动杂音小，耐磨性大。</a:t>
            </a:r>
          </a:p>
          <a:p>
            <a:r>
              <a:rPr lang="zh-CN" altLang="en-US" sz="1200"/>
              <a:t>可过美国BIFMA测试</a:t>
            </a:r>
          </a:p>
        </p:txBody>
      </p:sp>
      <p:pic>
        <p:nvPicPr>
          <p:cNvPr id="80" name="Picture 1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>
            <a:off x="9305290" y="3584575"/>
            <a:ext cx="1244600" cy="2480945"/>
          </a:xfrm>
          <a:prstGeom prst="rect">
            <a:avLst/>
          </a:prstGeom>
          <a:noFill/>
        </p:spPr>
      </p:pic>
      <p:pic>
        <p:nvPicPr>
          <p:cNvPr id="14" name="图片 13" descr="南医大汉中路L型工位4.9-5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649855" y="7336790"/>
            <a:ext cx="3008630" cy="1943100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10549890" y="3584575"/>
            <a:ext cx="2199640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400"/>
              <a:t>产品型号：铁皮柜</a:t>
            </a:r>
          </a:p>
          <a:p>
            <a:pPr algn="l"/>
            <a:r>
              <a:rPr lang="zh-CN" altLang="en-US" sz="1400"/>
              <a:t>产品尺寸：850*450*1850灰白套色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10549890" y="4342765"/>
            <a:ext cx="2042160" cy="18148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1400"/>
              <a:t>上开门配活动层板二层、下钢对开门内</a:t>
            </a:r>
          </a:p>
          <a:p>
            <a:r>
              <a:rPr lang="zh-CN" altLang="en-US" sz="1400"/>
              <a:t>配一层活动层板、选用0.7mm 一级冷轧钢</a:t>
            </a:r>
          </a:p>
          <a:p>
            <a:r>
              <a:rPr lang="zh-CN" altLang="en-US" sz="1400"/>
              <a:t>板、钢件表面经酸洗磷化、脱脂、水洗、表</a:t>
            </a:r>
          </a:p>
          <a:p>
            <a:r>
              <a:rPr lang="zh-CN" altLang="en-US" sz="1400"/>
              <a:t>涮等十三工位处理。静电喷涂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9825355" y="7889240"/>
            <a:ext cx="2558415" cy="1168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400"/>
              <a:t>产品型号：茶水柜</a:t>
            </a:r>
            <a:r>
              <a:rPr lang="en-US" altLang="zh-CN" sz="1400"/>
              <a:t>2</a:t>
            </a:r>
            <a:endParaRPr lang="zh-CN" altLang="en-US" sz="1400"/>
          </a:p>
          <a:p>
            <a:pPr algn="l"/>
            <a:r>
              <a:rPr lang="zh-CN" altLang="en-US" sz="1400"/>
              <a:t>产品尺寸：600*400*850</a:t>
            </a:r>
          </a:p>
          <a:p>
            <a:pPr algn="l"/>
            <a:r>
              <a:rPr lang="zh-CN" altLang="en-US" sz="1400"/>
              <a:t>改色</a:t>
            </a:r>
          </a:p>
          <a:p>
            <a:pPr algn="l"/>
            <a:r>
              <a:rPr lang="zh-CN" altLang="en-US" sz="1400"/>
              <a:t>顶板、柜门为凯莱橡木BS-73，</a:t>
            </a:r>
          </a:p>
          <a:p>
            <a:pPr algn="l"/>
            <a:r>
              <a:rPr lang="zh-CN" altLang="en-US" sz="1400"/>
              <a:t>侧板、背板为深铁灰</a:t>
            </a:r>
          </a:p>
        </p:txBody>
      </p:sp>
      <p:pic>
        <p:nvPicPr>
          <p:cNvPr id="29" name="图片 28" descr="5.7-2"/>
          <p:cNvPicPr>
            <a:picLocks noChangeAspect="1"/>
          </p:cNvPicPr>
          <p:nvPr/>
        </p:nvPicPr>
        <p:blipFill>
          <a:blip r:embed="rId6" cstate="print"/>
          <a:srcRect l="27241" t="7957" r="29388" b="10518"/>
          <a:stretch>
            <a:fillRect/>
          </a:stretch>
        </p:blipFill>
        <p:spPr>
          <a:xfrm>
            <a:off x="9825355" y="6157595"/>
            <a:ext cx="1374140" cy="166751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010785" y="654050"/>
            <a:ext cx="2356485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000" b="1">
                <a:sym typeface="+mn-ea"/>
              </a:rPr>
              <a:t>3</a:t>
            </a:r>
            <a:r>
              <a:rPr lang="en-US" altLang="zh-CN" sz="2000" b="1">
                <a:sym typeface="+mn-ea"/>
              </a:rPr>
              <a:t>63</a:t>
            </a:r>
            <a:r>
              <a:rPr lang="zh-CN" altLang="en-US" sz="2000" b="1">
                <a:sym typeface="+mn-ea"/>
              </a:rPr>
              <a:t>办公室</a:t>
            </a:r>
            <a:r>
              <a:rPr lang="zh-CN" altLang="en-US" sz="2000" b="1"/>
              <a:t>配置方案</a:t>
            </a:r>
          </a:p>
        </p:txBody>
      </p:sp>
      <p:pic>
        <p:nvPicPr>
          <p:cNvPr id="7" name="图片 6" descr="南医大汉中路L型工位4.28-1"/>
          <p:cNvPicPr>
            <a:picLocks noChangeAspect="1"/>
          </p:cNvPicPr>
          <p:nvPr/>
        </p:nvPicPr>
        <p:blipFill>
          <a:blip r:embed="rId7" cstate="print"/>
          <a:srcRect l="10107" r="16162"/>
          <a:stretch>
            <a:fillRect/>
          </a:stretch>
        </p:blipFill>
        <p:spPr>
          <a:xfrm>
            <a:off x="5911215" y="3584575"/>
            <a:ext cx="3131820" cy="2480945"/>
          </a:xfrm>
          <a:prstGeom prst="rect">
            <a:avLst/>
          </a:prstGeom>
        </p:spPr>
      </p:pic>
      <p:pic>
        <p:nvPicPr>
          <p:cNvPr id="9" name="图片 8" descr="南京医科大学2号楼电气施工图2018.5.8-三层-1-Model"/>
          <p:cNvPicPr>
            <a:picLocks noChangeAspect="1"/>
          </p:cNvPicPr>
          <p:nvPr/>
        </p:nvPicPr>
        <p:blipFill>
          <a:blip r:embed="rId8" cstate="print"/>
          <a:srcRect l="15941" t="64944" r="66911" b="14381"/>
          <a:stretch>
            <a:fillRect/>
          </a:stretch>
        </p:blipFill>
        <p:spPr>
          <a:xfrm rot="16200000">
            <a:off x="237490" y="7279640"/>
            <a:ext cx="2132965" cy="2057400"/>
          </a:xfrm>
          <a:prstGeom prst="rect">
            <a:avLst/>
          </a:prstGeo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AutoShape 2"/>
          <p:cNvSpPr/>
          <p:nvPr/>
        </p:nvSpPr>
        <p:spPr>
          <a:xfrm>
            <a:off x="2266950" y="4296093"/>
            <a:ext cx="8534400" cy="1575752"/>
          </a:xfrm>
          <a:prstGeom prst="horizontalScroll">
            <a:avLst>
              <a:gd name="adj" fmla="val 12500"/>
            </a:avLst>
          </a:prstGeom>
          <a:solidFill>
            <a:srgbClr val="00CC00">
              <a:alpha val="20000"/>
            </a:srgbClr>
          </a:solidFill>
          <a:ln w="9525" cap="flat" cmpd="sng">
            <a:solidFill>
              <a:srgbClr val="00CC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lIns="65305" tIns="32653" rIns="65305" bIns="32653" anchor="ctr"/>
          <a:lstStyle/>
          <a:p>
            <a:pPr lvl="0" algn="ctr"/>
            <a:endParaRPr lang="zh-CN" altLang="en-US" sz="3360" b="1" dirty="0">
              <a:solidFill>
                <a:srgbClr val="006600"/>
              </a:solidFill>
              <a:latin typeface="仿宋_GB2312" pitchFamily="1" charset="-122"/>
              <a:ea typeface="仿宋_GB2312" pitchFamily="1" charset="-122"/>
              <a:sym typeface="Wingdings" panose="05000000000000000000" charset="0"/>
            </a:endParaRPr>
          </a:p>
          <a:p>
            <a:pPr lvl="0" algn="ctr"/>
            <a:r>
              <a:rPr lang="zh-CN" altLang="en-US" sz="3360" b="1" dirty="0" smtClean="0">
                <a:solidFill>
                  <a:srgbClr val="006600"/>
                </a:solidFill>
                <a:latin typeface="仿宋_GB2312" pitchFamily="1" charset="-122"/>
                <a:ea typeface="仿宋_GB2312" pitchFamily="1" charset="-122"/>
                <a:sym typeface="+mn-ea"/>
              </a:rPr>
              <a:t>364医疗损害听证</a:t>
            </a:r>
            <a:r>
              <a:rPr lang="zh-CN" altLang="en-US" sz="3360" b="1" dirty="0">
                <a:solidFill>
                  <a:srgbClr val="006600"/>
                </a:solidFill>
                <a:latin typeface="仿宋_GB2312" pitchFamily="1" charset="-122"/>
                <a:ea typeface="仿宋_GB2312" pitchFamily="1" charset="-122"/>
                <a:sym typeface="+mn-ea"/>
              </a:rPr>
              <a:t>室/培训教室办公家具推荐方案</a:t>
            </a:r>
            <a:endParaRPr lang="zh-CN" altLang="en-US" sz="3355" b="1" dirty="0">
              <a:solidFill>
                <a:schemeClr val="bg1"/>
              </a:solidFill>
              <a:latin typeface="+mn-ea"/>
              <a:sym typeface="Wingdings" panose="05000000000000000000" charset="0"/>
            </a:endParaRPr>
          </a:p>
          <a:p>
            <a:pPr lvl="0" algn="ctr"/>
            <a:endParaRPr lang="zh-CN" altLang="en-US" sz="322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" name="Group 3"/>
          <p:cNvGrpSpPr/>
          <p:nvPr/>
        </p:nvGrpSpPr>
        <p:grpSpPr>
          <a:xfrm>
            <a:off x="5518910" y="2018665"/>
            <a:ext cx="2225740" cy="2335213"/>
            <a:chOff x="-43" y="216"/>
            <a:chExt cx="1274" cy="1471"/>
          </a:xfrm>
        </p:grpSpPr>
        <p:pic>
          <p:nvPicPr>
            <p:cNvPr id="6148" name="Picture 4" descr="circuler_1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267"/>
              <a:ext cx="1190" cy="1209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6149" name="Picture 5" descr="light_shadow"/>
            <p:cNvPicPr>
              <a:picLocks noChangeAspect="1"/>
            </p:cNvPicPr>
            <p:nvPr/>
          </p:nvPicPr>
          <p:blipFill>
            <a:blip r:embed="rId3" cstate="print">
              <a:grayscl/>
              <a:lum bright="-76001" contrast="-3999"/>
            </a:blip>
            <a:stretch>
              <a:fillRect/>
            </a:stretch>
          </p:blipFill>
          <p:spPr>
            <a:xfrm>
              <a:off x="10" y="1391"/>
              <a:ext cx="1034" cy="29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150" name="Oval 6"/>
            <p:cNvSpPr/>
            <p:nvPr/>
          </p:nvSpPr>
          <p:spPr>
            <a:xfrm>
              <a:off x="14" y="288"/>
              <a:ext cx="1178" cy="1213"/>
            </a:xfrm>
            <a:prstGeom prst="ellipse">
              <a:avLst/>
            </a:prstGeom>
            <a:gradFill rotWithShape="1">
              <a:gsLst>
                <a:gs pos="0">
                  <a:srgbClr val="001A00"/>
                </a:gs>
                <a:gs pos="50000">
                  <a:srgbClr val="006600"/>
                </a:gs>
                <a:gs pos="100000">
                  <a:srgbClr val="001A00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wrap="none" anchor="ctr"/>
            <a:lstStyle/>
            <a:p>
              <a:pPr lvl="0"/>
              <a:endParaRPr lang="zh-CN" altLang="zh-CN" sz="322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6151" name="Freeform 7"/>
            <p:cNvSpPr/>
            <p:nvPr/>
          </p:nvSpPr>
          <p:spPr>
            <a:xfrm>
              <a:off x="127" y="288"/>
              <a:ext cx="931" cy="416"/>
            </a:xfrm>
            <a:custGeom>
              <a:avLst/>
              <a:gdLst>
                <a:gd name="txL" fmla="*/ 0 w 1321"/>
                <a:gd name="txT" fmla="*/ 0 h 712"/>
                <a:gd name="txR" fmla="*/ 1321 w 1321"/>
                <a:gd name="txB" fmla="*/ 712 h 712"/>
              </a:gdLst>
              <a:ahLst/>
              <a:cxnLst>
                <a:cxn ang="0">
                  <a:pos x="321" y="47"/>
                </a:cxn>
                <a:cxn ang="0">
                  <a:pos x="325" y="51"/>
                </a:cxn>
                <a:cxn ang="0">
                  <a:pos x="326" y="56"/>
                </a:cxn>
                <a:cxn ang="0">
                  <a:pos x="324" y="60"/>
                </a:cxn>
                <a:cxn ang="0">
                  <a:pos x="321" y="64"/>
                </a:cxn>
                <a:cxn ang="0">
                  <a:pos x="314" y="67"/>
                </a:cxn>
                <a:cxn ang="0">
                  <a:pos x="305" y="70"/>
                </a:cxn>
                <a:cxn ang="0">
                  <a:pos x="295" y="73"/>
                </a:cxn>
                <a:cxn ang="0">
                  <a:pos x="283" y="75"/>
                </a:cxn>
                <a:cxn ang="0">
                  <a:pos x="270" y="78"/>
                </a:cxn>
                <a:cxn ang="0">
                  <a:pos x="254" y="79"/>
                </a:cxn>
                <a:cxn ang="0">
                  <a:pos x="239" y="81"/>
                </a:cxn>
                <a:cxn ang="0">
                  <a:pos x="221" y="82"/>
                </a:cxn>
                <a:cxn ang="0">
                  <a:pos x="203" y="82"/>
                </a:cxn>
                <a:cxn ang="0">
                  <a:pos x="196" y="83"/>
                </a:cxn>
                <a:cxn ang="0">
                  <a:pos x="117" y="83"/>
                </a:cxn>
                <a:cxn ang="0">
                  <a:pos x="117" y="83"/>
                </a:cxn>
                <a:cxn ang="0">
                  <a:pos x="101" y="82"/>
                </a:cxn>
                <a:cxn ang="0">
                  <a:pos x="86" y="82"/>
                </a:cxn>
                <a:cxn ang="0">
                  <a:pos x="71" y="81"/>
                </a:cxn>
                <a:cxn ang="0">
                  <a:pos x="58" y="80"/>
                </a:cxn>
                <a:cxn ang="0">
                  <a:pos x="46" y="79"/>
                </a:cxn>
                <a:cxn ang="0">
                  <a:pos x="35" y="77"/>
                </a:cxn>
                <a:cxn ang="0">
                  <a:pos x="25" y="75"/>
                </a:cxn>
                <a:cxn ang="0">
                  <a:pos x="16" y="74"/>
                </a:cxn>
                <a:cxn ang="0">
                  <a:pos x="9" y="71"/>
                </a:cxn>
                <a:cxn ang="0">
                  <a:pos x="4" y="68"/>
                </a:cxn>
                <a:cxn ang="0">
                  <a:pos x="1" y="64"/>
                </a:cxn>
                <a:cxn ang="0">
                  <a:pos x="0" y="61"/>
                </a:cxn>
                <a:cxn ang="0">
                  <a:pos x="0" y="61"/>
                </a:cxn>
                <a:cxn ang="0">
                  <a:pos x="1" y="57"/>
                </a:cxn>
                <a:cxn ang="0">
                  <a:pos x="4" y="52"/>
                </a:cxn>
                <a:cxn ang="0">
                  <a:pos x="13" y="43"/>
                </a:cxn>
                <a:cxn ang="0">
                  <a:pos x="23" y="35"/>
                </a:cxn>
                <a:cxn ang="0">
                  <a:pos x="36" y="27"/>
                </a:cxn>
                <a:cxn ang="0">
                  <a:pos x="50" y="20"/>
                </a:cxn>
                <a:cxn ang="0">
                  <a:pos x="66" y="15"/>
                </a:cxn>
                <a:cxn ang="0">
                  <a:pos x="84" y="9"/>
                </a:cxn>
                <a:cxn ang="0">
                  <a:pos x="102" y="5"/>
                </a:cxn>
                <a:cxn ang="0">
                  <a:pos x="123" y="2"/>
                </a:cxn>
                <a:cxn ang="0">
                  <a:pos x="143" y="1"/>
                </a:cxn>
                <a:cxn ang="0">
                  <a:pos x="164" y="0"/>
                </a:cxn>
                <a:cxn ang="0">
                  <a:pos x="164" y="0"/>
                </a:cxn>
                <a:cxn ang="0">
                  <a:pos x="187" y="1"/>
                </a:cxn>
                <a:cxn ang="0">
                  <a:pos x="209" y="3"/>
                </a:cxn>
                <a:cxn ang="0">
                  <a:pos x="230" y="6"/>
                </a:cxn>
                <a:cxn ang="0">
                  <a:pos x="249" y="11"/>
                </a:cxn>
                <a:cxn ang="0">
                  <a:pos x="267" y="16"/>
                </a:cxn>
                <a:cxn ang="0">
                  <a:pos x="283" y="23"/>
                </a:cxn>
                <a:cxn ang="0">
                  <a:pos x="298" y="30"/>
                </a:cxn>
                <a:cxn ang="0">
                  <a:pos x="310" y="38"/>
                </a:cxn>
                <a:cxn ang="0">
                  <a:pos x="321" y="47"/>
                </a:cxn>
                <a:cxn ang="0">
                  <a:pos x="321" y="47"/>
                </a:cxn>
              </a:cxnLst>
              <a:rect l="txL" t="txT" r="txR" b="txB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>
                    <a:alpha val="100000"/>
                  </a:srgbClr>
                </a:gs>
                <a:gs pos="100000">
                  <a:srgbClr val="009900">
                    <a:alpha val="100000"/>
                  </a:srgbClr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 sz="3220"/>
            </a:p>
          </p:txBody>
        </p:sp>
        <p:grpSp>
          <p:nvGrpSpPr>
            <p:cNvPr id="3" name="Group 8"/>
            <p:cNvGrpSpPr/>
            <p:nvPr/>
          </p:nvGrpSpPr>
          <p:grpSpPr>
            <a:xfrm rot="-1297425" flipH="1" flipV="1">
              <a:off x="34" y="1290"/>
              <a:ext cx="1098" cy="270"/>
              <a:chOff x="0" y="0"/>
              <a:chExt cx="893" cy="246"/>
            </a:xfrm>
          </p:grpSpPr>
          <p:grpSp>
            <p:nvGrpSpPr>
              <p:cNvPr id="4" name="Group 9"/>
              <p:cNvGrpSpPr/>
              <p:nvPr/>
            </p:nvGrpSpPr>
            <p:grpSpPr>
              <a:xfrm>
                <a:off x="0" y="0"/>
                <a:ext cx="743" cy="185"/>
                <a:chOff x="0" y="0"/>
                <a:chExt cx="1118" cy="279"/>
              </a:xfrm>
            </p:grpSpPr>
            <p:sp>
              <p:nvSpPr>
                <p:cNvPr id="6160" name="AutoShape 10"/>
                <p:cNvSpPr/>
                <p:nvPr/>
              </p:nvSpPr>
              <p:spPr>
                <a:xfrm rot="5263130">
                  <a:off x="289" y="-294"/>
                  <a:ext cx="227" cy="816"/>
                </a:xfrm>
                <a:prstGeom prst="moon">
                  <a:avLst>
                    <a:gd name="adj" fmla="val 49769"/>
                  </a:avLst>
                </a:prstGeom>
                <a:solidFill>
                  <a:srgbClr val="5F5F5F">
                    <a:alpha val="3137"/>
                  </a:srgbClr>
                </a:solidFill>
                <a:ln w="9525">
                  <a:noFill/>
                </a:ln>
              </p:spPr>
              <p:txBody>
                <a:bodyPr wrap="none" anchor="ctr"/>
                <a:lstStyle/>
                <a:p>
                  <a:pPr lvl="0"/>
                  <a:endParaRPr lang="zh-CN" altLang="zh-CN" sz="3220" dirty="0">
                    <a:solidFill>
                      <a:srgbClr val="000000"/>
                    </a:solidFill>
                    <a:latin typeface="Arial" panose="020B0604020202020204" pitchFamily="34" charset="0"/>
                    <a:ea typeface="宋体" panose="02010600030101010101" pitchFamily="2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161" name="AutoShape 11"/>
                <p:cNvSpPr/>
                <p:nvPr/>
              </p:nvSpPr>
              <p:spPr>
                <a:xfrm rot="6078281">
                  <a:off x="425" y="-294"/>
                  <a:ext cx="227" cy="816"/>
                </a:xfrm>
                <a:prstGeom prst="moon">
                  <a:avLst>
                    <a:gd name="adj" fmla="val 49769"/>
                  </a:avLst>
                </a:prstGeom>
                <a:solidFill>
                  <a:srgbClr val="5F5F5F">
                    <a:alpha val="3137"/>
                  </a:srgbClr>
                </a:solidFill>
                <a:ln w="9525">
                  <a:noFill/>
                </a:ln>
              </p:spPr>
              <p:txBody>
                <a:bodyPr wrap="none" anchor="ctr"/>
                <a:lstStyle/>
                <a:p>
                  <a:pPr lvl="0"/>
                  <a:endParaRPr lang="zh-CN" altLang="zh-CN" sz="3220" dirty="0">
                    <a:solidFill>
                      <a:srgbClr val="000000"/>
                    </a:solidFill>
                    <a:latin typeface="Arial" panose="020B0604020202020204" pitchFamily="34" charset="0"/>
                    <a:ea typeface="宋体" panose="02010600030101010101" pitchFamily="2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162" name="AutoShape 12"/>
                <p:cNvSpPr/>
                <p:nvPr/>
              </p:nvSpPr>
              <p:spPr>
                <a:xfrm rot="6373927">
                  <a:off x="501" y="-272"/>
                  <a:ext cx="227" cy="816"/>
                </a:xfrm>
                <a:prstGeom prst="moon">
                  <a:avLst>
                    <a:gd name="adj" fmla="val 49769"/>
                  </a:avLst>
                </a:prstGeom>
                <a:solidFill>
                  <a:srgbClr val="5F5F5F">
                    <a:alpha val="3137"/>
                  </a:srgbClr>
                </a:solidFill>
                <a:ln w="9525">
                  <a:noFill/>
                </a:ln>
              </p:spPr>
              <p:txBody>
                <a:bodyPr wrap="none" anchor="ctr"/>
                <a:lstStyle/>
                <a:p>
                  <a:pPr lvl="0"/>
                  <a:endParaRPr lang="zh-CN" altLang="zh-CN" sz="3220" dirty="0">
                    <a:solidFill>
                      <a:srgbClr val="000000"/>
                    </a:solidFill>
                    <a:latin typeface="Arial" panose="020B0604020202020204" pitchFamily="34" charset="0"/>
                    <a:ea typeface="宋体" panose="02010600030101010101" pitchFamily="2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163" name="AutoShape 13"/>
                <p:cNvSpPr/>
                <p:nvPr/>
              </p:nvSpPr>
              <p:spPr>
                <a:xfrm rot="6906313">
                  <a:off x="591" y="-242"/>
                  <a:ext cx="227" cy="816"/>
                </a:xfrm>
                <a:prstGeom prst="moon">
                  <a:avLst>
                    <a:gd name="adj" fmla="val 49769"/>
                  </a:avLst>
                </a:prstGeom>
                <a:solidFill>
                  <a:srgbClr val="5F5F5F">
                    <a:alpha val="3137"/>
                  </a:srgbClr>
                </a:solidFill>
                <a:ln w="9525">
                  <a:noFill/>
                </a:ln>
              </p:spPr>
              <p:txBody>
                <a:bodyPr wrap="none" anchor="ctr"/>
                <a:lstStyle/>
                <a:p>
                  <a:pPr lvl="0"/>
                  <a:endParaRPr lang="zh-CN" altLang="zh-CN" sz="3220" dirty="0">
                    <a:solidFill>
                      <a:srgbClr val="000000"/>
                    </a:solidFill>
                    <a:latin typeface="Arial" panose="020B0604020202020204" pitchFamily="34" charset="0"/>
                    <a:ea typeface="宋体" panose="02010600030101010101" pitchFamily="2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5" name="Group 14"/>
              <p:cNvGrpSpPr/>
              <p:nvPr/>
            </p:nvGrpSpPr>
            <p:grpSpPr>
              <a:xfrm rot="1353540">
                <a:off x="150" y="60"/>
                <a:ext cx="743" cy="186"/>
                <a:chOff x="0" y="0"/>
                <a:chExt cx="1118" cy="279"/>
              </a:xfrm>
            </p:grpSpPr>
            <p:sp>
              <p:nvSpPr>
                <p:cNvPr id="6156" name="AutoShape 15"/>
                <p:cNvSpPr/>
                <p:nvPr/>
              </p:nvSpPr>
              <p:spPr>
                <a:xfrm rot="5263130">
                  <a:off x="289" y="-294"/>
                  <a:ext cx="227" cy="816"/>
                </a:xfrm>
                <a:prstGeom prst="moon">
                  <a:avLst>
                    <a:gd name="adj" fmla="val 49769"/>
                  </a:avLst>
                </a:prstGeom>
                <a:solidFill>
                  <a:srgbClr val="5F5F5F">
                    <a:alpha val="3137"/>
                  </a:srgbClr>
                </a:solidFill>
                <a:ln w="9525">
                  <a:noFill/>
                </a:ln>
              </p:spPr>
              <p:txBody>
                <a:bodyPr wrap="none" anchor="ctr"/>
                <a:lstStyle/>
                <a:p>
                  <a:pPr lvl="0"/>
                  <a:endParaRPr lang="zh-CN" altLang="zh-CN" sz="3220" dirty="0">
                    <a:solidFill>
                      <a:srgbClr val="000000"/>
                    </a:solidFill>
                    <a:latin typeface="Arial" panose="020B0604020202020204" pitchFamily="34" charset="0"/>
                    <a:ea typeface="宋体" panose="02010600030101010101" pitchFamily="2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157" name="AutoShape 16"/>
                <p:cNvSpPr/>
                <p:nvPr/>
              </p:nvSpPr>
              <p:spPr>
                <a:xfrm rot="6078281">
                  <a:off x="425" y="-294"/>
                  <a:ext cx="227" cy="816"/>
                </a:xfrm>
                <a:prstGeom prst="moon">
                  <a:avLst>
                    <a:gd name="adj" fmla="val 49769"/>
                  </a:avLst>
                </a:prstGeom>
                <a:solidFill>
                  <a:srgbClr val="5F5F5F">
                    <a:alpha val="3137"/>
                  </a:srgbClr>
                </a:solidFill>
                <a:ln w="9525">
                  <a:noFill/>
                </a:ln>
              </p:spPr>
              <p:txBody>
                <a:bodyPr wrap="none" anchor="ctr"/>
                <a:lstStyle/>
                <a:p>
                  <a:pPr lvl="0"/>
                  <a:endParaRPr lang="zh-CN" altLang="zh-CN" sz="3220" dirty="0">
                    <a:solidFill>
                      <a:srgbClr val="000000"/>
                    </a:solidFill>
                    <a:latin typeface="Arial" panose="020B0604020202020204" pitchFamily="34" charset="0"/>
                    <a:ea typeface="宋体" panose="02010600030101010101" pitchFamily="2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158" name="AutoShape 17"/>
                <p:cNvSpPr/>
                <p:nvPr/>
              </p:nvSpPr>
              <p:spPr>
                <a:xfrm rot="6373927">
                  <a:off x="501" y="-272"/>
                  <a:ext cx="227" cy="816"/>
                </a:xfrm>
                <a:prstGeom prst="moon">
                  <a:avLst>
                    <a:gd name="adj" fmla="val 49769"/>
                  </a:avLst>
                </a:prstGeom>
                <a:solidFill>
                  <a:srgbClr val="5F5F5F">
                    <a:alpha val="3137"/>
                  </a:srgbClr>
                </a:solidFill>
                <a:ln w="9525">
                  <a:noFill/>
                </a:ln>
              </p:spPr>
              <p:txBody>
                <a:bodyPr wrap="none" anchor="ctr"/>
                <a:lstStyle/>
                <a:p>
                  <a:pPr lvl="0"/>
                  <a:endParaRPr lang="zh-CN" altLang="zh-CN" sz="3220" dirty="0">
                    <a:solidFill>
                      <a:srgbClr val="000000"/>
                    </a:solidFill>
                    <a:latin typeface="Arial" panose="020B0604020202020204" pitchFamily="34" charset="0"/>
                    <a:ea typeface="宋体" panose="02010600030101010101" pitchFamily="2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159" name="AutoShape 18"/>
                <p:cNvSpPr/>
                <p:nvPr/>
              </p:nvSpPr>
              <p:spPr>
                <a:xfrm rot="6906313">
                  <a:off x="591" y="-242"/>
                  <a:ext cx="227" cy="816"/>
                </a:xfrm>
                <a:prstGeom prst="moon">
                  <a:avLst>
                    <a:gd name="adj" fmla="val 49769"/>
                  </a:avLst>
                </a:prstGeom>
                <a:solidFill>
                  <a:srgbClr val="5F5F5F">
                    <a:alpha val="3137"/>
                  </a:srgbClr>
                </a:solidFill>
                <a:ln w="9525">
                  <a:noFill/>
                </a:ln>
              </p:spPr>
              <p:txBody>
                <a:bodyPr wrap="none" anchor="ctr"/>
                <a:lstStyle/>
                <a:p>
                  <a:pPr lvl="0"/>
                  <a:endParaRPr lang="zh-CN" altLang="zh-CN" sz="3220" dirty="0">
                    <a:solidFill>
                      <a:srgbClr val="000000"/>
                    </a:solidFill>
                    <a:latin typeface="Arial" panose="020B0604020202020204" pitchFamily="34" charset="0"/>
                    <a:ea typeface="宋体" panose="02010600030101010101" pitchFamily="2" charset="-122"/>
                    <a:sym typeface="Arial" panose="020B0604020202020204" pitchFamily="34" charset="0"/>
                  </a:endParaRPr>
                </a:p>
              </p:txBody>
            </p:sp>
          </p:grpSp>
        </p:grpSp>
        <p:sp>
          <p:nvSpPr>
            <p:cNvPr id="6153" name="Rectangle 19"/>
            <p:cNvSpPr/>
            <p:nvPr/>
          </p:nvSpPr>
          <p:spPr>
            <a:xfrm>
              <a:off x="-43" y="216"/>
              <a:ext cx="1274" cy="10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87193" tIns="43597" rIns="87193" bIns="43597" anchor="ctr">
              <a:spAutoFit/>
            </a:bodyPr>
            <a:lstStyle/>
            <a:p>
              <a:pPr lvl="0" algn="ctr"/>
              <a:r>
                <a:rPr lang="en-US" altLang="zh-CN" sz="10640" b="1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sym typeface="华文细黑" panose="02010600040101010101" pitchFamily="2" charset="-122"/>
                </a:rPr>
                <a:t>3.5</a:t>
              </a:r>
            </a:p>
          </p:txBody>
        </p:sp>
      </p:grpSp>
    </p:spTree>
  </p:cSld>
  <p:clrMapOvr>
    <a:masterClrMapping/>
  </p:clrMapOvr>
  <p:transition advTm="3234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 bldLvl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7A11152-572F-4842-8E78-611BB57FAA04}" type="slidenum">
              <a:rPr lang="zh-CN" altLang="en-US"/>
              <a:pPr>
                <a:defRPr/>
              </a:pPr>
              <a:t>39</a:t>
            </a:fld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3968115" y="654050"/>
            <a:ext cx="4507865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000" b="1">
                <a:sym typeface="+mn-ea"/>
              </a:rPr>
              <a:t>364医疗损害听证室/培训教室</a:t>
            </a:r>
            <a:r>
              <a:rPr lang="zh-CN" altLang="en-US" sz="2000" b="1"/>
              <a:t>配置方案</a:t>
            </a:r>
          </a:p>
        </p:txBody>
      </p:sp>
      <p:pic>
        <p:nvPicPr>
          <p:cNvPr id="11" name="图片 10" descr="5326700473497663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50240" y="4997768"/>
            <a:ext cx="1879600" cy="253682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/>
          <a:srcRect l="1708" t="49189" r="53092" b="12401"/>
          <a:stretch>
            <a:fillRect/>
          </a:stretch>
        </p:blipFill>
        <p:spPr>
          <a:xfrm>
            <a:off x="4996815" y="1417320"/>
            <a:ext cx="7285355" cy="309372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6653530" y="6551295"/>
            <a:ext cx="2522220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400"/>
              <a:t>产品型号：条桌带置物架</a:t>
            </a:r>
            <a:r>
              <a:rPr lang="en-US" altLang="zh-CN" sz="1400"/>
              <a:t>2</a:t>
            </a:r>
            <a:endParaRPr lang="zh-CN" altLang="en-US" sz="1400"/>
          </a:p>
          <a:p>
            <a:pPr algn="l"/>
            <a:r>
              <a:rPr lang="zh-CN" altLang="en-US" sz="1400"/>
              <a:t>产品尺寸：1800*600*760</a:t>
            </a:r>
          </a:p>
          <a:p>
            <a:pPr algn="l"/>
            <a:r>
              <a:rPr lang="zh-CN" altLang="en-US" sz="1400"/>
              <a:t>HS-01胡桃色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2474595" y="5791200"/>
            <a:ext cx="2522220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400"/>
              <a:t>产品型号：演讲台</a:t>
            </a:r>
          </a:p>
          <a:p>
            <a:pPr algn="l"/>
            <a:r>
              <a:rPr lang="zh-CN" altLang="en-US" sz="1400"/>
              <a:t>产品尺寸：670*450*1170</a:t>
            </a:r>
          </a:p>
          <a:p>
            <a:pPr algn="l"/>
            <a:r>
              <a:rPr lang="zh-CN" altLang="en-US" sz="1400"/>
              <a:t>HS-01胡桃色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519430" y="7451090"/>
            <a:ext cx="5831840" cy="1938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1200"/>
              <a:t>1、贴面用材：优质进口胡桃木木皮，厚度0.8mm以上，无节疤、腐朽、裂纹、虫眼、夹皮、变色等缺陷，同一类产品木皮纹理协调一致，无色差。采用实木封边，封边带厚度≥25mm。木纹纹现自然清晰。2、基材：采用中密度纤维板，厚度≥25MM，甲醛释放量甲醛含量≤0.15mg/L，达到E1级环保标准，符合GB/T3324的要求，耐划痕、耐磨、耐烫、防火、阻燃、散聚光、易清洁，色泽柔和，自然逼真。板材部件均应进行封边处理，封边应严密、平整、不允许脱胶、表面有胶渍。3、油漆：采用优质“华润”底漆和面漆或台湾“大宝”环保PU聚氨脂封闭漆，符合国家环保标准，经五底三面工艺制作完成，表面光亮平整，油漆无颗粒，无气泡、无渣点，颜色均匀、硬度高。采用有害物质释放量达到E1级环保标准。4、胶水：采用优质环保白乳胶，美国富兰克林，德国易涂宝，台湾大宝，华润不含甲醛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9787890" y="6689725"/>
            <a:ext cx="2522220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400"/>
              <a:t>产品型号：会议椅</a:t>
            </a:r>
          </a:p>
          <a:p>
            <a:pPr algn="l"/>
            <a:r>
              <a:rPr lang="zh-CN" altLang="en-US" sz="1400"/>
              <a:t>产品尺寸：460*580*910</a:t>
            </a:r>
          </a:p>
          <a:p>
            <a:pPr algn="l"/>
            <a:r>
              <a:rPr lang="zh-CN" altLang="en-US" sz="1400"/>
              <a:t>HS-01胡桃色+西皮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6722110" y="7451090"/>
            <a:ext cx="5588000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1200"/>
              <a:t>1、面料：采用优质西皮，手感柔软、细腻、有韧性；富有弹性，颜色为黑色。</a:t>
            </a:r>
          </a:p>
          <a:p>
            <a:r>
              <a:rPr lang="zh-CN" altLang="en-US" sz="1200"/>
              <a:t>2、海棉：采用一次成型海棉，密度≥45 kg/m³。厚实、弹性好，表面涂防止老化变形的保护膜，确保5年内不会出现弹不起现象。</a:t>
            </a:r>
          </a:p>
          <a:p>
            <a:r>
              <a:rPr lang="zh-CN" altLang="en-US" sz="1200"/>
              <a:t>3、按照人体工程学设计，坐感舒适，不易疲劳，曲木板材承压可达200公斤，并经防潮、防腐、防虫等化学处理。</a:t>
            </a:r>
          </a:p>
          <a:p>
            <a:r>
              <a:rPr lang="zh-CN" altLang="en-US" sz="1200"/>
              <a:t>4、结构部件之间采用优质金属连接件。五金件为海蒂诗，海福乐，BMB</a:t>
            </a:r>
          </a:p>
          <a:p>
            <a:r>
              <a:rPr lang="zh-CN" altLang="en-US" sz="1200"/>
              <a:t>5、椅子架采用优质橡胶木，实木脚架，不带扶手</a:t>
            </a:r>
          </a:p>
        </p:txBody>
      </p:sp>
      <p:pic>
        <p:nvPicPr>
          <p:cNvPr id="4" name="图片 3" descr="WS-51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787890" y="4234180"/>
            <a:ext cx="1854200" cy="2455545"/>
          </a:xfrm>
          <a:prstGeom prst="rect">
            <a:avLst/>
          </a:prstGeom>
        </p:spPr>
      </p:pic>
      <p:pic>
        <p:nvPicPr>
          <p:cNvPr id="5" name="图片 4" descr="SP1914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299075" y="4147185"/>
            <a:ext cx="3055620" cy="2381250"/>
          </a:xfrm>
          <a:prstGeom prst="rect">
            <a:avLst/>
          </a:prstGeom>
        </p:spPr>
      </p:pic>
      <p:pic>
        <p:nvPicPr>
          <p:cNvPr id="6" name="图片 5" descr="南京医科大学2号楼电气施工图2018.5.8-1-Model"/>
          <p:cNvPicPr>
            <a:picLocks noChangeAspect="1"/>
          </p:cNvPicPr>
          <p:nvPr/>
        </p:nvPicPr>
        <p:blipFill>
          <a:blip r:embed="rId6" cstate="print"/>
          <a:srcRect l="4831" r="4827"/>
          <a:stretch>
            <a:fillRect/>
          </a:stretch>
        </p:blipFill>
        <p:spPr>
          <a:xfrm rot="16200000">
            <a:off x="296545" y="1341120"/>
            <a:ext cx="3895090" cy="344995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509135" y="6551295"/>
            <a:ext cx="2522220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400"/>
              <a:t>产品型号：条桌带置物架</a:t>
            </a:r>
            <a:r>
              <a:rPr lang="en-US" altLang="zh-CN" sz="1400"/>
              <a:t>1</a:t>
            </a:r>
            <a:endParaRPr lang="zh-CN" altLang="en-US" sz="1400"/>
          </a:p>
          <a:p>
            <a:pPr algn="l"/>
            <a:r>
              <a:rPr lang="zh-CN" altLang="en-US" sz="1400"/>
              <a:t>产品尺寸：1</a:t>
            </a:r>
            <a:r>
              <a:rPr lang="en-US" altLang="zh-CN" sz="1400"/>
              <a:t>6</a:t>
            </a:r>
            <a:r>
              <a:rPr lang="zh-CN" altLang="en-US" sz="1400"/>
              <a:t>00*600*760</a:t>
            </a:r>
          </a:p>
          <a:p>
            <a:pPr algn="l"/>
            <a:r>
              <a:rPr lang="zh-CN" altLang="en-US" sz="1400"/>
              <a:t>HS-01胡桃色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7A11152-572F-4842-8E78-611BB57FAA04}" type="slidenum">
              <a:rPr lang="zh-CN" altLang="en-US"/>
              <a:pPr>
                <a:defRPr/>
              </a:pPr>
              <a:t>4</a:t>
            </a:fld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4876165" y="652145"/>
            <a:ext cx="2450465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/>
              <a:t>1.1</a:t>
            </a:r>
            <a:r>
              <a:rPr lang="zh-CN" altLang="en-US" sz="2000" b="1"/>
              <a:t>平面布置图</a:t>
            </a:r>
            <a:r>
              <a:rPr lang="en-US" altLang="zh-CN" sz="2000" b="1"/>
              <a:t>--</a:t>
            </a:r>
            <a:r>
              <a:rPr lang="zh-CN" altLang="en-US" sz="2000" b="1"/>
              <a:t>一层</a:t>
            </a:r>
          </a:p>
        </p:txBody>
      </p:sp>
      <p:pic>
        <p:nvPicPr>
          <p:cNvPr id="4" name="图片 3" descr="南京医科大学2号楼电气施工图2018.5.8-一层-1-Model"/>
          <p:cNvPicPr>
            <a:picLocks noChangeAspect="1"/>
          </p:cNvPicPr>
          <p:nvPr/>
        </p:nvPicPr>
        <p:blipFill>
          <a:blip r:embed="rId2" cstate="print"/>
          <a:srcRect l="1332" t="12634" r="1957" b="16548"/>
          <a:stretch>
            <a:fillRect/>
          </a:stretch>
        </p:blipFill>
        <p:spPr>
          <a:xfrm>
            <a:off x="242570" y="1303655"/>
            <a:ext cx="12317095" cy="7216140"/>
          </a:xfrm>
          <a:prstGeom prst="rect">
            <a:avLst/>
          </a:prstGeom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AutoShape 2"/>
          <p:cNvSpPr/>
          <p:nvPr/>
        </p:nvSpPr>
        <p:spPr>
          <a:xfrm>
            <a:off x="2266950" y="4296093"/>
            <a:ext cx="8534400" cy="1575752"/>
          </a:xfrm>
          <a:prstGeom prst="horizontalScroll">
            <a:avLst>
              <a:gd name="adj" fmla="val 12500"/>
            </a:avLst>
          </a:prstGeom>
          <a:solidFill>
            <a:srgbClr val="00CC00">
              <a:alpha val="20000"/>
            </a:srgbClr>
          </a:solidFill>
          <a:ln w="9525" cap="flat" cmpd="sng">
            <a:solidFill>
              <a:srgbClr val="00CC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lIns="65305" tIns="32653" rIns="65305" bIns="32653" anchor="ctr"/>
          <a:lstStyle/>
          <a:p>
            <a:pPr lvl="0" algn="ctr"/>
            <a:endParaRPr lang="zh-CN" altLang="en-US" sz="3360" b="1" dirty="0">
              <a:solidFill>
                <a:srgbClr val="006600"/>
              </a:solidFill>
              <a:latin typeface="仿宋_GB2312" pitchFamily="1" charset="-122"/>
              <a:ea typeface="仿宋_GB2312" pitchFamily="1" charset="-122"/>
              <a:sym typeface="Wingdings" panose="05000000000000000000" charset="0"/>
            </a:endParaRPr>
          </a:p>
          <a:p>
            <a:pPr lvl="0" algn="ctr"/>
            <a:r>
              <a:rPr lang="zh-CN" altLang="en-US" sz="3360" b="1" dirty="0">
                <a:solidFill>
                  <a:srgbClr val="006600"/>
                </a:solidFill>
                <a:latin typeface="仿宋_GB2312" pitchFamily="1" charset="-122"/>
                <a:ea typeface="仿宋_GB2312" pitchFamily="1" charset="-122"/>
                <a:sym typeface="+mn-ea"/>
              </a:rPr>
              <a:t>365听视力实验室办公家具推荐方案</a:t>
            </a:r>
            <a:endParaRPr lang="zh-CN" altLang="en-US" sz="3355" b="1" dirty="0">
              <a:solidFill>
                <a:schemeClr val="bg1"/>
              </a:solidFill>
              <a:latin typeface="+mn-ea"/>
              <a:sym typeface="Wingdings" panose="05000000000000000000" charset="0"/>
            </a:endParaRPr>
          </a:p>
          <a:p>
            <a:pPr lvl="0" algn="ctr"/>
            <a:endParaRPr lang="zh-CN" altLang="en-US" sz="322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" name="Group 3"/>
          <p:cNvGrpSpPr/>
          <p:nvPr/>
        </p:nvGrpSpPr>
        <p:grpSpPr>
          <a:xfrm>
            <a:off x="5518910" y="2018665"/>
            <a:ext cx="2225740" cy="2335213"/>
            <a:chOff x="-43" y="216"/>
            <a:chExt cx="1274" cy="1471"/>
          </a:xfrm>
        </p:grpSpPr>
        <p:pic>
          <p:nvPicPr>
            <p:cNvPr id="6148" name="Picture 4" descr="circuler_1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267"/>
              <a:ext cx="1190" cy="1209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6149" name="Picture 5" descr="light_shadow"/>
            <p:cNvPicPr>
              <a:picLocks noChangeAspect="1"/>
            </p:cNvPicPr>
            <p:nvPr/>
          </p:nvPicPr>
          <p:blipFill>
            <a:blip r:embed="rId3" cstate="print">
              <a:grayscl/>
              <a:lum bright="-76001" contrast="-3999"/>
            </a:blip>
            <a:stretch>
              <a:fillRect/>
            </a:stretch>
          </p:blipFill>
          <p:spPr>
            <a:xfrm>
              <a:off x="10" y="1391"/>
              <a:ext cx="1034" cy="29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150" name="Oval 6"/>
            <p:cNvSpPr/>
            <p:nvPr/>
          </p:nvSpPr>
          <p:spPr>
            <a:xfrm>
              <a:off x="14" y="288"/>
              <a:ext cx="1178" cy="1213"/>
            </a:xfrm>
            <a:prstGeom prst="ellipse">
              <a:avLst/>
            </a:prstGeom>
            <a:gradFill rotWithShape="1">
              <a:gsLst>
                <a:gs pos="0">
                  <a:srgbClr val="001A00"/>
                </a:gs>
                <a:gs pos="50000">
                  <a:srgbClr val="006600"/>
                </a:gs>
                <a:gs pos="100000">
                  <a:srgbClr val="001A00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wrap="none" anchor="ctr"/>
            <a:lstStyle/>
            <a:p>
              <a:pPr lvl="0"/>
              <a:endParaRPr lang="zh-CN" altLang="zh-CN" sz="322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6151" name="Freeform 7"/>
            <p:cNvSpPr/>
            <p:nvPr/>
          </p:nvSpPr>
          <p:spPr>
            <a:xfrm>
              <a:off x="127" y="288"/>
              <a:ext cx="931" cy="416"/>
            </a:xfrm>
            <a:custGeom>
              <a:avLst/>
              <a:gdLst>
                <a:gd name="txL" fmla="*/ 0 w 1321"/>
                <a:gd name="txT" fmla="*/ 0 h 712"/>
                <a:gd name="txR" fmla="*/ 1321 w 1321"/>
                <a:gd name="txB" fmla="*/ 712 h 712"/>
              </a:gdLst>
              <a:ahLst/>
              <a:cxnLst>
                <a:cxn ang="0">
                  <a:pos x="321" y="47"/>
                </a:cxn>
                <a:cxn ang="0">
                  <a:pos x="325" y="51"/>
                </a:cxn>
                <a:cxn ang="0">
                  <a:pos x="326" y="56"/>
                </a:cxn>
                <a:cxn ang="0">
                  <a:pos x="324" y="60"/>
                </a:cxn>
                <a:cxn ang="0">
                  <a:pos x="321" y="64"/>
                </a:cxn>
                <a:cxn ang="0">
                  <a:pos x="314" y="67"/>
                </a:cxn>
                <a:cxn ang="0">
                  <a:pos x="305" y="70"/>
                </a:cxn>
                <a:cxn ang="0">
                  <a:pos x="295" y="73"/>
                </a:cxn>
                <a:cxn ang="0">
                  <a:pos x="283" y="75"/>
                </a:cxn>
                <a:cxn ang="0">
                  <a:pos x="270" y="78"/>
                </a:cxn>
                <a:cxn ang="0">
                  <a:pos x="254" y="79"/>
                </a:cxn>
                <a:cxn ang="0">
                  <a:pos x="239" y="81"/>
                </a:cxn>
                <a:cxn ang="0">
                  <a:pos x="221" y="82"/>
                </a:cxn>
                <a:cxn ang="0">
                  <a:pos x="203" y="82"/>
                </a:cxn>
                <a:cxn ang="0">
                  <a:pos x="196" y="83"/>
                </a:cxn>
                <a:cxn ang="0">
                  <a:pos x="117" y="83"/>
                </a:cxn>
                <a:cxn ang="0">
                  <a:pos x="117" y="83"/>
                </a:cxn>
                <a:cxn ang="0">
                  <a:pos x="101" y="82"/>
                </a:cxn>
                <a:cxn ang="0">
                  <a:pos x="86" y="82"/>
                </a:cxn>
                <a:cxn ang="0">
                  <a:pos x="71" y="81"/>
                </a:cxn>
                <a:cxn ang="0">
                  <a:pos x="58" y="80"/>
                </a:cxn>
                <a:cxn ang="0">
                  <a:pos x="46" y="79"/>
                </a:cxn>
                <a:cxn ang="0">
                  <a:pos x="35" y="77"/>
                </a:cxn>
                <a:cxn ang="0">
                  <a:pos x="25" y="75"/>
                </a:cxn>
                <a:cxn ang="0">
                  <a:pos x="16" y="74"/>
                </a:cxn>
                <a:cxn ang="0">
                  <a:pos x="9" y="71"/>
                </a:cxn>
                <a:cxn ang="0">
                  <a:pos x="4" y="68"/>
                </a:cxn>
                <a:cxn ang="0">
                  <a:pos x="1" y="64"/>
                </a:cxn>
                <a:cxn ang="0">
                  <a:pos x="0" y="61"/>
                </a:cxn>
                <a:cxn ang="0">
                  <a:pos x="0" y="61"/>
                </a:cxn>
                <a:cxn ang="0">
                  <a:pos x="1" y="57"/>
                </a:cxn>
                <a:cxn ang="0">
                  <a:pos x="4" y="52"/>
                </a:cxn>
                <a:cxn ang="0">
                  <a:pos x="13" y="43"/>
                </a:cxn>
                <a:cxn ang="0">
                  <a:pos x="23" y="35"/>
                </a:cxn>
                <a:cxn ang="0">
                  <a:pos x="36" y="27"/>
                </a:cxn>
                <a:cxn ang="0">
                  <a:pos x="50" y="20"/>
                </a:cxn>
                <a:cxn ang="0">
                  <a:pos x="66" y="15"/>
                </a:cxn>
                <a:cxn ang="0">
                  <a:pos x="84" y="9"/>
                </a:cxn>
                <a:cxn ang="0">
                  <a:pos x="102" y="5"/>
                </a:cxn>
                <a:cxn ang="0">
                  <a:pos x="123" y="2"/>
                </a:cxn>
                <a:cxn ang="0">
                  <a:pos x="143" y="1"/>
                </a:cxn>
                <a:cxn ang="0">
                  <a:pos x="164" y="0"/>
                </a:cxn>
                <a:cxn ang="0">
                  <a:pos x="164" y="0"/>
                </a:cxn>
                <a:cxn ang="0">
                  <a:pos x="187" y="1"/>
                </a:cxn>
                <a:cxn ang="0">
                  <a:pos x="209" y="3"/>
                </a:cxn>
                <a:cxn ang="0">
                  <a:pos x="230" y="6"/>
                </a:cxn>
                <a:cxn ang="0">
                  <a:pos x="249" y="11"/>
                </a:cxn>
                <a:cxn ang="0">
                  <a:pos x="267" y="16"/>
                </a:cxn>
                <a:cxn ang="0">
                  <a:pos x="283" y="23"/>
                </a:cxn>
                <a:cxn ang="0">
                  <a:pos x="298" y="30"/>
                </a:cxn>
                <a:cxn ang="0">
                  <a:pos x="310" y="38"/>
                </a:cxn>
                <a:cxn ang="0">
                  <a:pos x="321" y="47"/>
                </a:cxn>
                <a:cxn ang="0">
                  <a:pos x="321" y="47"/>
                </a:cxn>
              </a:cxnLst>
              <a:rect l="txL" t="txT" r="txR" b="txB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>
                    <a:alpha val="100000"/>
                  </a:srgbClr>
                </a:gs>
                <a:gs pos="100000">
                  <a:srgbClr val="009900">
                    <a:alpha val="100000"/>
                  </a:srgbClr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 sz="3220"/>
            </a:p>
          </p:txBody>
        </p:sp>
        <p:grpSp>
          <p:nvGrpSpPr>
            <p:cNvPr id="3" name="Group 8"/>
            <p:cNvGrpSpPr/>
            <p:nvPr/>
          </p:nvGrpSpPr>
          <p:grpSpPr>
            <a:xfrm rot="-1297425" flipH="1" flipV="1">
              <a:off x="34" y="1290"/>
              <a:ext cx="1098" cy="270"/>
              <a:chOff x="0" y="0"/>
              <a:chExt cx="893" cy="246"/>
            </a:xfrm>
          </p:grpSpPr>
          <p:grpSp>
            <p:nvGrpSpPr>
              <p:cNvPr id="4" name="Group 9"/>
              <p:cNvGrpSpPr/>
              <p:nvPr/>
            </p:nvGrpSpPr>
            <p:grpSpPr>
              <a:xfrm>
                <a:off x="0" y="0"/>
                <a:ext cx="743" cy="185"/>
                <a:chOff x="0" y="0"/>
                <a:chExt cx="1118" cy="279"/>
              </a:xfrm>
            </p:grpSpPr>
            <p:sp>
              <p:nvSpPr>
                <p:cNvPr id="6160" name="AutoShape 10"/>
                <p:cNvSpPr/>
                <p:nvPr/>
              </p:nvSpPr>
              <p:spPr>
                <a:xfrm rot="5263130">
                  <a:off x="289" y="-294"/>
                  <a:ext cx="227" cy="816"/>
                </a:xfrm>
                <a:prstGeom prst="moon">
                  <a:avLst>
                    <a:gd name="adj" fmla="val 49769"/>
                  </a:avLst>
                </a:prstGeom>
                <a:solidFill>
                  <a:srgbClr val="5F5F5F">
                    <a:alpha val="3137"/>
                  </a:srgbClr>
                </a:solidFill>
                <a:ln w="9525">
                  <a:noFill/>
                </a:ln>
              </p:spPr>
              <p:txBody>
                <a:bodyPr wrap="none" anchor="ctr"/>
                <a:lstStyle/>
                <a:p>
                  <a:pPr lvl="0"/>
                  <a:endParaRPr lang="zh-CN" altLang="zh-CN" sz="3220" dirty="0">
                    <a:solidFill>
                      <a:srgbClr val="000000"/>
                    </a:solidFill>
                    <a:latin typeface="Arial" panose="020B0604020202020204" pitchFamily="34" charset="0"/>
                    <a:ea typeface="宋体" panose="02010600030101010101" pitchFamily="2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161" name="AutoShape 11"/>
                <p:cNvSpPr/>
                <p:nvPr/>
              </p:nvSpPr>
              <p:spPr>
                <a:xfrm rot="6078281">
                  <a:off x="425" y="-294"/>
                  <a:ext cx="227" cy="816"/>
                </a:xfrm>
                <a:prstGeom prst="moon">
                  <a:avLst>
                    <a:gd name="adj" fmla="val 49769"/>
                  </a:avLst>
                </a:prstGeom>
                <a:solidFill>
                  <a:srgbClr val="5F5F5F">
                    <a:alpha val="3137"/>
                  </a:srgbClr>
                </a:solidFill>
                <a:ln w="9525">
                  <a:noFill/>
                </a:ln>
              </p:spPr>
              <p:txBody>
                <a:bodyPr wrap="none" anchor="ctr"/>
                <a:lstStyle/>
                <a:p>
                  <a:pPr lvl="0"/>
                  <a:endParaRPr lang="zh-CN" altLang="zh-CN" sz="3220" dirty="0">
                    <a:solidFill>
                      <a:srgbClr val="000000"/>
                    </a:solidFill>
                    <a:latin typeface="Arial" panose="020B0604020202020204" pitchFamily="34" charset="0"/>
                    <a:ea typeface="宋体" panose="02010600030101010101" pitchFamily="2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162" name="AutoShape 12"/>
                <p:cNvSpPr/>
                <p:nvPr/>
              </p:nvSpPr>
              <p:spPr>
                <a:xfrm rot="6373927">
                  <a:off x="501" y="-272"/>
                  <a:ext cx="227" cy="816"/>
                </a:xfrm>
                <a:prstGeom prst="moon">
                  <a:avLst>
                    <a:gd name="adj" fmla="val 49769"/>
                  </a:avLst>
                </a:prstGeom>
                <a:solidFill>
                  <a:srgbClr val="5F5F5F">
                    <a:alpha val="3137"/>
                  </a:srgbClr>
                </a:solidFill>
                <a:ln w="9525">
                  <a:noFill/>
                </a:ln>
              </p:spPr>
              <p:txBody>
                <a:bodyPr wrap="none" anchor="ctr"/>
                <a:lstStyle/>
                <a:p>
                  <a:pPr lvl="0"/>
                  <a:endParaRPr lang="zh-CN" altLang="zh-CN" sz="3220" dirty="0">
                    <a:solidFill>
                      <a:srgbClr val="000000"/>
                    </a:solidFill>
                    <a:latin typeface="Arial" panose="020B0604020202020204" pitchFamily="34" charset="0"/>
                    <a:ea typeface="宋体" panose="02010600030101010101" pitchFamily="2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163" name="AutoShape 13"/>
                <p:cNvSpPr/>
                <p:nvPr/>
              </p:nvSpPr>
              <p:spPr>
                <a:xfrm rot="6906313">
                  <a:off x="591" y="-242"/>
                  <a:ext cx="227" cy="816"/>
                </a:xfrm>
                <a:prstGeom prst="moon">
                  <a:avLst>
                    <a:gd name="adj" fmla="val 49769"/>
                  </a:avLst>
                </a:prstGeom>
                <a:solidFill>
                  <a:srgbClr val="5F5F5F">
                    <a:alpha val="3137"/>
                  </a:srgbClr>
                </a:solidFill>
                <a:ln w="9525">
                  <a:noFill/>
                </a:ln>
              </p:spPr>
              <p:txBody>
                <a:bodyPr wrap="none" anchor="ctr"/>
                <a:lstStyle/>
                <a:p>
                  <a:pPr lvl="0"/>
                  <a:endParaRPr lang="zh-CN" altLang="zh-CN" sz="3220" dirty="0">
                    <a:solidFill>
                      <a:srgbClr val="000000"/>
                    </a:solidFill>
                    <a:latin typeface="Arial" panose="020B0604020202020204" pitchFamily="34" charset="0"/>
                    <a:ea typeface="宋体" panose="02010600030101010101" pitchFamily="2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5" name="Group 14"/>
              <p:cNvGrpSpPr/>
              <p:nvPr/>
            </p:nvGrpSpPr>
            <p:grpSpPr>
              <a:xfrm rot="1353540">
                <a:off x="150" y="60"/>
                <a:ext cx="743" cy="186"/>
                <a:chOff x="0" y="0"/>
                <a:chExt cx="1118" cy="279"/>
              </a:xfrm>
            </p:grpSpPr>
            <p:sp>
              <p:nvSpPr>
                <p:cNvPr id="6156" name="AutoShape 15"/>
                <p:cNvSpPr/>
                <p:nvPr/>
              </p:nvSpPr>
              <p:spPr>
                <a:xfrm rot="5263130">
                  <a:off x="289" y="-294"/>
                  <a:ext cx="227" cy="816"/>
                </a:xfrm>
                <a:prstGeom prst="moon">
                  <a:avLst>
                    <a:gd name="adj" fmla="val 49769"/>
                  </a:avLst>
                </a:prstGeom>
                <a:solidFill>
                  <a:srgbClr val="5F5F5F">
                    <a:alpha val="3137"/>
                  </a:srgbClr>
                </a:solidFill>
                <a:ln w="9525">
                  <a:noFill/>
                </a:ln>
              </p:spPr>
              <p:txBody>
                <a:bodyPr wrap="none" anchor="ctr"/>
                <a:lstStyle/>
                <a:p>
                  <a:pPr lvl="0"/>
                  <a:endParaRPr lang="zh-CN" altLang="zh-CN" sz="3220" dirty="0">
                    <a:solidFill>
                      <a:srgbClr val="000000"/>
                    </a:solidFill>
                    <a:latin typeface="Arial" panose="020B0604020202020204" pitchFamily="34" charset="0"/>
                    <a:ea typeface="宋体" panose="02010600030101010101" pitchFamily="2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157" name="AutoShape 16"/>
                <p:cNvSpPr/>
                <p:nvPr/>
              </p:nvSpPr>
              <p:spPr>
                <a:xfrm rot="6078281">
                  <a:off x="425" y="-294"/>
                  <a:ext cx="227" cy="816"/>
                </a:xfrm>
                <a:prstGeom prst="moon">
                  <a:avLst>
                    <a:gd name="adj" fmla="val 49769"/>
                  </a:avLst>
                </a:prstGeom>
                <a:solidFill>
                  <a:srgbClr val="5F5F5F">
                    <a:alpha val="3137"/>
                  </a:srgbClr>
                </a:solidFill>
                <a:ln w="9525">
                  <a:noFill/>
                </a:ln>
              </p:spPr>
              <p:txBody>
                <a:bodyPr wrap="none" anchor="ctr"/>
                <a:lstStyle/>
                <a:p>
                  <a:pPr lvl="0"/>
                  <a:endParaRPr lang="zh-CN" altLang="zh-CN" sz="3220" dirty="0">
                    <a:solidFill>
                      <a:srgbClr val="000000"/>
                    </a:solidFill>
                    <a:latin typeface="Arial" panose="020B0604020202020204" pitchFamily="34" charset="0"/>
                    <a:ea typeface="宋体" panose="02010600030101010101" pitchFamily="2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158" name="AutoShape 17"/>
                <p:cNvSpPr/>
                <p:nvPr/>
              </p:nvSpPr>
              <p:spPr>
                <a:xfrm rot="6373927">
                  <a:off x="501" y="-272"/>
                  <a:ext cx="227" cy="816"/>
                </a:xfrm>
                <a:prstGeom prst="moon">
                  <a:avLst>
                    <a:gd name="adj" fmla="val 49769"/>
                  </a:avLst>
                </a:prstGeom>
                <a:solidFill>
                  <a:srgbClr val="5F5F5F">
                    <a:alpha val="3137"/>
                  </a:srgbClr>
                </a:solidFill>
                <a:ln w="9525">
                  <a:noFill/>
                </a:ln>
              </p:spPr>
              <p:txBody>
                <a:bodyPr wrap="none" anchor="ctr"/>
                <a:lstStyle/>
                <a:p>
                  <a:pPr lvl="0"/>
                  <a:endParaRPr lang="zh-CN" altLang="zh-CN" sz="3220" dirty="0">
                    <a:solidFill>
                      <a:srgbClr val="000000"/>
                    </a:solidFill>
                    <a:latin typeface="Arial" panose="020B0604020202020204" pitchFamily="34" charset="0"/>
                    <a:ea typeface="宋体" panose="02010600030101010101" pitchFamily="2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159" name="AutoShape 18"/>
                <p:cNvSpPr/>
                <p:nvPr/>
              </p:nvSpPr>
              <p:spPr>
                <a:xfrm rot="6906313">
                  <a:off x="591" y="-242"/>
                  <a:ext cx="227" cy="816"/>
                </a:xfrm>
                <a:prstGeom prst="moon">
                  <a:avLst>
                    <a:gd name="adj" fmla="val 49769"/>
                  </a:avLst>
                </a:prstGeom>
                <a:solidFill>
                  <a:srgbClr val="5F5F5F">
                    <a:alpha val="3137"/>
                  </a:srgbClr>
                </a:solidFill>
                <a:ln w="9525">
                  <a:noFill/>
                </a:ln>
              </p:spPr>
              <p:txBody>
                <a:bodyPr wrap="none" anchor="ctr"/>
                <a:lstStyle/>
                <a:p>
                  <a:pPr lvl="0"/>
                  <a:endParaRPr lang="zh-CN" altLang="zh-CN" sz="3220" dirty="0">
                    <a:solidFill>
                      <a:srgbClr val="000000"/>
                    </a:solidFill>
                    <a:latin typeface="Arial" panose="020B0604020202020204" pitchFamily="34" charset="0"/>
                    <a:ea typeface="宋体" panose="02010600030101010101" pitchFamily="2" charset="-122"/>
                    <a:sym typeface="Arial" panose="020B0604020202020204" pitchFamily="34" charset="0"/>
                  </a:endParaRPr>
                </a:p>
              </p:txBody>
            </p:sp>
          </p:grpSp>
        </p:grpSp>
        <p:sp>
          <p:nvSpPr>
            <p:cNvPr id="6153" name="Rectangle 19"/>
            <p:cNvSpPr/>
            <p:nvPr/>
          </p:nvSpPr>
          <p:spPr>
            <a:xfrm>
              <a:off x="-43" y="216"/>
              <a:ext cx="1274" cy="10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87193" tIns="43597" rIns="87193" bIns="43597" anchor="ctr">
              <a:spAutoFit/>
            </a:bodyPr>
            <a:lstStyle/>
            <a:p>
              <a:pPr lvl="0" algn="ctr"/>
              <a:r>
                <a:rPr lang="en-US" altLang="zh-CN" sz="10640" b="1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sym typeface="华文细黑" panose="02010600040101010101" pitchFamily="2" charset="-122"/>
                </a:rPr>
                <a:t>3.6</a:t>
              </a:r>
            </a:p>
          </p:txBody>
        </p:sp>
      </p:grpSp>
    </p:spTree>
  </p:cSld>
  <p:clrMapOvr>
    <a:masterClrMapping/>
  </p:clrMapOvr>
  <p:transition advTm="3234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 bldLvl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7A11152-572F-4842-8E78-611BB57FAA04}" type="slidenum">
              <a:rPr lang="zh-CN" altLang="en-US"/>
              <a:pPr>
                <a:defRPr/>
              </a:pPr>
              <a:t>41</a:t>
            </a:fld>
            <a:endParaRPr lang="zh-CN" altLang="en-US"/>
          </a:p>
        </p:txBody>
      </p:sp>
      <p:pic>
        <p:nvPicPr>
          <p:cNvPr id="20" name="图片 19" descr="QQ图片20180427173010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17500" y="1216660"/>
            <a:ext cx="4159250" cy="414909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17500" y="5419090"/>
            <a:ext cx="343662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400"/>
              <a:t>产品型号：工位两张张单人位</a:t>
            </a:r>
          </a:p>
          <a:p>
            <a:pPr algn="l"/>
            <a:r>
              <a:rPr lang="zh-CN" altLang="en-US" sz="1400"/>
              <a:t>产品尺寸：</a:t>
            </a:r>
          </a:p>
          <a:p>
            <a:pPr algn="l"/>
            <a:r>
              <a:rPr lang="zh-CN" altLang="en-US" sz="1400"/>
              <a:t>1400*700*750/1050</a:t>
            </a:r>
          </a:p>
          <a:p>
            <a:pPr algn="l"/>
            <a:r>
              <a:rPr lang="zh-CN" altLang="en-US" sz="1400"/>
              <a:t>台面凯莱橡木BS-73+白色钢架，不要桌屏</a:t>
            </a:r>
          </a:p>
        </p:txBody>
      </p:sp>
      <p:pic>
        <p:nvPicPr>
          <p:cNvPr id="96" name="图片 95" descr="3XDZKK9RUX5}MU5]4YH0V%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19625" y="1348740"/>
            <a:ext cx="3048635" cy="3365500"/>
          </a:xfrm>
          <a:prstGeom prst="rect">
            <a:avLst/>
          </a:prstGeom>
        </p:spPr>
      </p:pic>
      <p:pic>
        <p:nvPicPr>
          <p:cNvPr id="97" name="图片 96" descr="5~]T1Vwe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882255" y="1365250"/>
            <a:ext cx="2284730" cy="334899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16865" y="6616700"/>
            <a:ext cx="11967210" cy="24612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1400"/>
              <a:t>1、面材：厚度25mm，采用吉林“露水河”或同级品牌E1级环保三聚氰胺板，表面热压处理，耐高温、耐腐蚀、无色差、还原度高，甲醛含量≤1.5mg/L。</a:t>
            </a:r>
          </a:p>
          <a:p>
            <a:r>
              <a:rPr lang="zh-CN" altLang="en-US" sz="1400"/>
              <a:t>2、封边带：采用“欧德雅”2mm优质厚PVC封边带。弹性好，耐撞击，达到国标环保要求，其他隐藏部位全部做封闭处理，封边严密、平整、无脱胶、表面无胶渍。使用德国知名品牌 “汉高”与“胶王”热熔胶，品质优异，保证贴合及封边牢固，经得起寒冷及高温气候考验，胶水中有毒害物质的含量远低于国家标准。</a:t>
            </a:r>
          </a:p>
          <a:p>
            <a:r>
              <a:rPr lang="zh-CN" altLang="en-US" sz="1400"/>
              <a:t>3、基材：采用E1“亚创”优质环保型人造板，甲醛含量≤1.5mg/L。</a:t>
            </a:r>
          </a:p>
          <a:p>
            <a:r>
              <a:rPr lang="zh-CN" altLang="en-US" sz="1400"/>
              <a:t>锁具：采用进口“BMB”或同等品牌锁具，用整块铜料车铣成型，弹珠设计，开关达100000次以上无损坏，开关灵活顺畅，保密度高，精密美观。</a:t>
            </a:r>
          </a:p>
          <a:p>
            <a:r>
              <a:rPr lang="zh-CN" altLang="en-US" sz="1400"/>
              <a:t>4.铰链：采用进口 奥地利Blum（百隆）、德国进口“BMB”或同等品牌按弹式阻尼导轨（抽屉可承重30KG，抽拉次数十万次）； 奥地利Blum （百隆）、德国进口“BMB”或同等品牌阻尼铰链，调幅度大于6mm，承载3KG达200000次耐久性试验，开合灵活无燥音，达QB/T2189-2013标准</a:t>
            </a:r>
          </a:p>
          <a:p>
            <a:r>
              <a:rPr lang="zh-CN" altLang="en-US" sz="1400"/>
              <a:t>5.偏心件、连接五金件：采用进口 德国进口“BMB”、“海蒂诗”或同等品牌偏心件、连接五金金属拉手，表面镀层平整光滑，厚度均匀一致，光泽柔和，无镀层烧焦、脱皮或无镀层等缺陷，达QB/T1241标准。</a:t>
            </a:r>
          </a:p>
          <a:p>
            <a:r>
              <a:rPr lang="zh-CN" altLang="en-US" sz="1400"/>
              <a:t>6、功能特点：1）可按色板选择不同的色彩、纹路； 2）按不同的用途选择不同的厚度；3) 具有防水、防烫、防污、防酸、防碱的特点。 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4850765" y="5419090"/>
            <a:ext cx="2550795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400"/>
              <a:t>产品型号：三抽柜（木抽）</a:t>
            </a:r>
          </a:p>
          <a:p>
            <a:pPr algn="l"/>
            <a:r>
              <a:rPr lang="zh-CN" altLang="en-US" sz="1400"/>
              <a:t>产品尺寸：400*480*640</a:t>
            </a:r>
          </a:p>
          <a:p>
            <a:pPr algn="l"/>
            <a:r>
              <a:rPr lang="zh-CN" altLang="en-US" sz="1400"/>
              <a:t>凯莱橡木BS-73+进口暖白BS-07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8350250" y="5419090"/>
            <a:ext cx="1651000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400"/>
              <a:t>产品型号：员工椅</a:t>
            </a:r>
          </a:p>
          <a:p>
            <a:pPr algn="l"/>
            <a:r>
              <a:rPr lang="zh-CN" altLang="en-US" sz="1400"/>
              <a:t>产品尺寸：常规</a:t>
            </a:r>
          </a:p>
          <a:p>
            <a:pPr algn="l"/>
            <a:r>
              <a:rPr lang="zh-CN" altLang="en-US" sz="1400"/>
              <a:t>全黑</a:t>
            </a:r>
          </a:p>
        </p:txBody>
      </p:sp>
      <p:pic>
        <p:nvPicPr>
          <p:cNvPr id="9" name="图片 8" descr="363+365"/>
          <p:cNvPicPr>
            <a:picLocks noChangeAspect="1"/>
          </p:cNvPicPr>
          <p:nvPr/>
        </p:nvPicPr>
        <p:blipFill>
          <a:blip r:embed="rId5" cstate="print"/>
          <a:srcRect l="2254" t="13613" r="49147" b="14938"/>
          <a:stretch>
            <a:fillRect/>
          </a:stretch>
        </p:blipFill>
        <p:spPr>
          <a:xfrm rot="16200000">
            <a:off x="10178415" y="2106930"/>
            <a:ext cx="2012950" cy="2367915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4545965" y="678180"/>
            <a:ext cx="3122295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000" b="1">
                <a:sym typeface="+mn-ea"/>
              </a:rPr>
              <a:t>365听视力实验室</a:t>
            </a:r>
            <a:r>
              <a:rPr lang="zh-CN" altLang="en-US" sz="2000" b="1"/>
              <a:t>配置方案</a:t>
            </a: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AutoShape 2"/>
          <p:cNvSpPr/>
          <p:nvPr/>
        </p:nvSpPr>
        <p:spPr>
          <a:xfrm>
            <a:off x="2266950" y="4296093"/>
            <a:ext cx="8534400" cy="1575752"/>
          </a:xfrm>
          <a:prstGeom prst="horizontalScroll">
            <a:avLst>
              <a:gd name="adj" fmla="val 12500"/>
            </a:avLst>
          </a:prstGeom>
          <a:solidFill>
            <a:srgbClr val="00CC00">
              <a:alpha val="20000"/>
            </a:srgbClr>
          </a:solidFill>
          <a:ln w="9525" cap="flat" cmpd="sng">
            <a:solidFill>
              <a:srgbClr val="00CC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lIns="65305" tIns="32653" rIns="65305" bIns="32653" anchor="ctr"/>
          <a:lstStyle/>
          <a:p>
            <a:pPr lvl="0" algn="ctr"/>
            <a:endParaRPr lang="zh-CN" altLang="en-US" sz="3360" b="1" dirty="0">
              <a:solidFill>
                <a:srgbClr val="006600"/>
              </a:solidFill>
              <a:latin typeface="仿宋_GB2312" pitchFamily="1" charset="-122"/>
              <a:ea typeface="仿宋_GB2312" pitchFamily="1" charset="-122"/>
              <a:sym typeface="Wingdings" panose="05000000000000000000" charset="0"/>
            </a:endParaRPr>
          </a:p>
          <a:p>
            <a:pPr lvl="0" algn="ctr"/>
            <a:r>
              <a:rPr lang="zh-CN" altLang="en-US" sz="3360" b="1" dirty="0">
                <a:solidFill>
                  <a:srgbClr val="006600"/>
                </a:solidFill>
                <a:latin typeface="仿宋_GB2312" pitchFamily="1" charset="-122"/>
                <a:ea typeface="仿宋_GB2312" pitchFamily="1" charset="-122"/>
                <a:sym typeface="+mn-ea"/>
              </a:rPr>
              <a:t>实验室办公家具推荐方案</a:t>
            </a:r>
            <a:endParaRPr lang="zh-CN" altLang="en-US" sz="3355" b="1" dirty="0">
              <a:solidFill>
                <a:schemeClr val="bg1"/>
              </a:solidFill>
              <a:latin typeface="+mn-ea"/>
              <a:sym typeface="Wingdings" panose="05000000000000000000" charset="0"/>
            </a:endParaRPr>
          </a:p>
          <a:p>
            <a:pPr lvl="0" algn="ctr"/>
            <a:endParaRPr lang="zh-CN" altLang="en-US" sz="322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" name="Group 3"/>
          <p:cNvGrpSpPr/>
          <p:nvPr/>
        </p:nvGrpSpPr>
        <p:grpSpPr>
          <a:xfrm>
            <a:off x="5518910" y="2018665"/>
            <a:ext cx="2225740" cy="2335213"/>
            <a:chOff x="-43" y="216"/>
            <a:chExt cx="1274" cy="1471"/>
          </a:xfrm>
        </p:grpSpPr>
        <p:pic>
          <p:nvPicPr>
            <p:cNvPr id="6148" name="Picture 4" descr="circuler_1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267"/>
              <a:ext cx="1190" cy="1209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6149" name="Picture 5" descr="light_shadow"/>
            <p:cNvPicPr>
              <a:picLocks noChangeAspect="1"/>
            </p:cNvPicPr>
            <p:nvPr/>
          </p:nvPicPr>
          <p:blipFill>
            <a:blip r:embed="rId3" cstate="print">
              <a:grayscl/>
              <a:lum bright="-76001" contrast="-3999"/>
            </a:blip>
            <a:stretch>
              <a:fillRect/>
            </a:stretch>
          </p:blipFill>
          <p:spPr>
            <a:xfrm>
              <a:off x="10" y="1391"/>
              <a:ext cx="1034" cy="29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150" name="Oval 6"/>
            <p:cNvSpPr/>
            <p:nvPr/>
          </p:nvSpPr>
          <p:spPr>
            <a:xfrm>
              <a:off x="14" y="288"/>
              <a:ext cx="1178" cy="1213"/>
            </a:xfrm>
            <a:prstGeom prst="ellipse">
              <a:avLst/>
            </a:prstGeom>
            <a:gradFill rotWithShape="1">
              <a:gsLst>
                <a:gs pos="0">
                  <a:srgbClr val="001A00"/>
                </a:gs>
                <a:gs pos="50000">
                  <a:srgbClr val="006600"/>
                </a:gs>
                <a:gs pos="100000">
                  <a:srgbClr val="001A00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wrap="none" anchor="ctr"/>
            <a:lstStyle/>
            <a:p>
              <a:pPr lvl="0"/>
              <a:endParaRPr lang="zh-CN" altLang="zh-CN" sz="322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6151" name="Freeform 7"/>
            <p:cNvSpPr/>
            <p:nvPr/>
          </p:nvSpPr>
          <p:spPr>
            <a:xfrm>
              <a:off x="127" y="288"/>
              <a:ext cx="931" cy="416"/>
            </a:xfrm>
            <a:custGeom>
              <a:avLst/>
              <a:gdLst>
                <a:gd name="txL" fmla="*/ 0 w 1321"/>
                <a:gd name="txT" fmla="*/ 0 h 712"/>
                <a:gd name="txR" fmla="*/ 1321 w 1321"/>
                <a:gd name="txB" fmla="*/ 712 h 712"/>
              </a:gdLst>
              <a:ahLst/>
              <a:cxnLst>
                <a:cxn ang="0">
                  <a:pos x="321" y="47"/>
                </a:cxn>
                <a:cxn ang="0">
                  <a:pos x="325" y="51"/>
                </a:cxn>
                <a:cxn ang="0">
                  <a:pos x="326" y="56"/>
                </a:cxn>
                <a:cxn ang="0">
                  <a:pos x="324" y="60"/>
                </a:cxn>
                <a:cxn ang="0">
                  <a:pos x="321" y="64"/>
                </a:cxn>
                <a:cxn ang="0">
                  <a:pos x="314" y="67"/>
                </a:cxn>
                <a:cxn ang="0">
                  <a:pos x="305" y="70"/>
                </a:cxn>
                <a:cxn ang="0">
                  <a:pos x="295" y="73"/>
                </a:cxn>
                <a:cxn ang="0">
                  <a:pos x="283" y="75"/>
                </a:cxn>
                <a:cxn ang="0">
                  <a:pos x="270" y="78"/>
                </a:cxn>
                <a:cxn ang="0">
                  <a:pos x="254" y="79"/>
                </a:cxn>
                <a:cxn ang="0">
                  <a:pos x="239" y="81"/>
                </a:cxn>
                <a:cxn ang="0">
                  <a:pos x="221" y="82"/>
                </a:cxn>
                <a:cxn ang="0">
                  <a:pos x="203" y="82"/>
                </a:cxn>
                <a:cxn ang="0">
                  <a:pos x="196" y="83"/>
                </a:cxn>
                <a:cxn ang="0">
                  <a:pos x="117" y="83"/>
                </a:cxn>
                <a:cxn ang="0">
                  <a:pos x="117" y="83"/>
                </a:cxn>
                <a:cxn ang="0">
                  <a:pos x="101" y="82"/>
                </a:cxn>
                <a:cxn ang="0">
                  <a:pos x="86" y="82"/>
                </a:cxn>
                <a:cxn ang="0">
                  <a:pos x="71" y="81"/>
                </a:cxn>
                <a:cxn ang="0">
                  <a:pos x="58" y="80"/>
                </a:cxn>
                <a:cxn ang="0">
                  <a:pos x="46" y="79"/>
                </a:cxn>
                <a:cxn ang="0">
                  <a:pos x="35" y="77"/>
                </a:cxn>
                <a:cxn ang="0">
                  <a:pos x="25" y="75"/>
                </a:cxn>
                <a:cxn ang="0">
                  <a:pos x="16" y="74"/>
                </a:cxn>
                <a:cxn ang="0">
                  <a:pos x="9" y="71"/>
                </a:cxn>
                <a:cxn ang="0">
                  <a:pos x="4" y="68"/>
                </a:cxn>
                <a:cxn ang="0">
                  <a:pos x="1" y="64"/>
                </a:cxn>
                <a:cxn ang="0">
                  <a:pos x="0" y="61"/>
                </a:cxn>
                <a:cxn ang="0">
                  <a:pos x="0" y="61"/>
                </a:cxn>
                <a:cxn ang="0">
                  <a:pos x="1" y="57"/>
                </a:cxn>
                <a:cxn ang="0">
                  <a:pos x="4" y="52"/>
                </a:cxn>
                <a:cxn ang="0">
                  <a:pos x="13" y="43"/>
                </a:cxn>
                <a:cxn ang="0">
                  <a:pos x="23" y="35"/>
                </a:cxn>
                <a:cxn ang="0">
                  <a:pos x="36" y="27"/>
                </a:cxn>
                <a:cxn ang="0">
                  <a:pos x="50" y="20"/>
                </a:cxn>
                <a:cxn ang="0">
                  <a:pos x="66" y="15"/>
                </a:cxn>
                <a:cxn ang="0">
                  <a:pos x="84" y="9"/>
                </a:cxn>
                <a:cxn ang="0">
                  <a:pos x="102" y="5"/>
                </a:cxn>
                <a:cxn ang="0">
                  <a:pos x="123" y="2"/>
                </a:cxn>
                <a:cxn ang="0">
                  <a:pos x="143" y="1"/>
                </a:cxn>
                <a:cxn ang="0">
                  <a:pos x="164" y="0"/>
                </a:cxn>
                <a:cxn ang="0">
                  <a:pos x="164" y="0"/>
                </a:cxn>
                <a:cxn ang="0">
                  <a:pos x="187" y="1"/>
                </a:cxn>
                <a:cxn ang="0">
                  <a:pos x="209" y="3"/>
                </a:cxn>
                <a:cxn ang="0">
                  <a:pos x="230" y="6"/>
                </a:cxn>
                <a:cxn ang="0">
                  <a:pos x="249" y="11"/>
                </a:cxn>
                <a:cxn ang="0">
                  <a:pos x="267" y="16"/>
                </a:cxn>
                <a:cxn ang="0">
                  <a:pos x="283" y="23"/>
                </a:cxn>
                <a:cxn ang="0">
                  <a:pos x="298" y="30"/>
                </a:cxn>
                <a:cxn ang="0">
                  <a:pos x="310" y="38"/>
                </a:cxn>
                <a:cxn ang="0">
                  <a:pos x="321" y="47"/>
                </a:cxn>
                <a:cxn ang="0">
                  <a:pos x="321" y="47"/>
                </a:cxn>
              </a:cxnLst>
              <a:rect l="txL" t="txT" r="txR" b="txB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>
                    <a:alpha val="100000"/>
                  </a:srgbClr>
                </a:gs>
                <a:gs pos="100000">
                  <a:srgbClr val="009900">
                    <a:alpha val="100000"/>
                  </a:srgbClr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 sz="3220"/>
            </a:p>
          </p:txBody>
        </p:sp>
        <p:grpSp>
          <p:nvGrpSpPr>
            <p:cNvPr id="3" name="Group 8"/>
            <p:cNvGrpSpPr/>
            <p:nvPr/>
          </p:nvGrpSpPr>
          <p:grpSpPr>
            <a:xfrm rot="-1297425" flipH="1" flipV="1">
              <a:off x="34" y="1290"/>
              <a:ext cx="1098" cy="270"/>
              <a:chOff x="0" y="0"/>
              <a:chExt cx="893" cy="246"/>
            </a:xfrm>
          </p:grpSpPr>
          <p:grpSp>
            <p:nvGrpSpPr>
              <p:cNvPr id="4" name="Group 9"/>
              <p:cNvGrpSpPr/>
              <p:nvPr/>
            </p:nvGrpSpPr>
            <p:grpSpPr>
              <a:xfrm>
                <a:off x="0" y="0"/>
                <a:ext cx="743" cy="185"/>
                <a:chOff x="0" y="0"/>
                <a:chExt cx="1118" cy="279"/>
              </a:xfrm>
            </p:grpSpPr>
            <p:sp>
              <p:nvSpPr>
                <p:cNvPr id="6160" name="AutoShape 10"/>
                <p:cNvSpPr/>
                <p:nvPr/>
              </p:nvSpPr>
              <p:spPr>
                <a:xfrm rot="5263130">
                  <a:off x="289" y="-294"/>
                  <a:ext cx="227" cy="816"/>
                </a:xfrm>
                <a:prstGeom prst="moon">
                  <a:avLst>
                    <a:gd name="adj" fmla="val 49769"/>
                  </a:avLst>
                </a:prstGeom>
                <a:solidFill>
                  <a:srgbClr val="5F5F5F">
                    <a:alpha val="3137"/>
                  </a:srgbClr>
                </a:solidFill>
                <a:ln w="9525">
                  <a:noFill/>
                </a:ln>
              </p:spPr>
              <p:txBody>
                <a:bodyPr wrap="none" anchor="ctr"/>
                <a:lstStyle/>
                <a:p>
                  <a:pPr lvl="0"/>
                  <a:endParaRPr lang="zh-CN" altLang="zh-CN" sz="3220" dirty="0">
                    <a:solidFill>
                      <a:srgbClr val="000000"/>
                    </a:solidFill>
                    <a:latin typeface="Arial" panose="020B0604020202020204" pitchFamily="34" charset="0"/>
                    <a:ea typeface="宋体" panose="02010600030101010101" pitchFamily="2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161" name="AutoShape 11"/>
                <p:cNvSpPr/>
                <p:nvPr/>
              </p:nvSpPr>
              <p:spPr>
                <a:xfrm rot="6078281">
                  <a:off x="425" y="-294"/>
                  <a:ext cx="227" cy="816"/>
                </a:xfrm>
                <a:prstGeom prst="moon">
                  <a:avLst>
                    <a:gd name="adj" fmla="val 49769"/>
                  </a:avLst>
                </a:prstGeom>
                <a:solidFill>
                  <a:srgbClr val="5F5F5F">
                    <a:alpha val="3137"/>
                  </a:srgbClr>
                </a:solidFill>
                <a:ln w="9525">
                  <a:noFill/>
                </a:ln>
              </p:spPr>
              <p:txBody>
                <a:bodyPr wrap="none" anchor="ctr"/>
                <a:lstStyle/>
                <a:p>
                  <a:pPr lvl="0"/>
                  <a:endParaRPr lang="zh-CN" altLang="zh-CN" sz="3220" dirty="0">
                    <a:solidFill>
                      <a:srgbClr val="000000"/>
                    </a:solidFill>
                    <a:latin typeface="Arial" panose="020B0604020202020204" pitchFamily="34" charset="0"/>
                    <a:ea typeface="宋体" panose="02010600030101010101" pitchFamily="2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162" name="AutoShape 12"/>
                <p:cNvSpPr/>
                <p:nvPr/>
              </p:nvSpPr>
              <p:spPr>
                <a:xfrm rot="6373927">
                  <a:off x="501" y="-272"/>
                  <a:ext cx="227" cy="816"/>
                </a:xfrm>
                <a:prstGeom prst="moon">
                  <a:avLst>
                    <a:gd name="adj" fmla="val 49769"/>
                  </a:avLst>
                </a:prstGeom>
                <a:solidFill>
                  <a:srgbClr val="5F5F5F">
                    <a:alpha val="3137"/>
                  </a:srgbClr>
                </a:solidFill>
                <a:ln w="9525">
                  <a:noFill/>
                </a:ln>
              </p:spPr>
              <p:txBody>
                <a:bodyPr wrap="none" anchor="ctr"/>
                <a:lstStyle/>
                <a:p>
                  <a:pPr lvl="0"/>
                  <a:endParaRPr lang="zh-CN" altLang="zh-CN" sz="3220" dirty="0">
                    <a:solidFill>
                      <a:srgbClr val="000000"/>
                    </a:solidFill>
                    <a:latin typeface="Arial" panose="020B0604020202020204" pitchFamily="34" charset="0"/>
                    <a:ea typeface="宋体" panose="02010600030101010101" pitchFamily="2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163" name="AutoShape 13"/>
                <p:cNvSpPr/>
                <p:nvPr/>
              </p:nvSpPr>
              <p:spPr>
                <a:xfrm rot="6906313">
                  <a:off x="591" y="-242"/>
                  <a:ext cx="227" cy="816"/>
                </a:xfrm>
                <a:prstGeom prst="moon">
                  <a:avLst>
                    <a:gd name="adj" fmla="val 49769"/>
                  </a:avLst>
                </a:prstGeom>
                <a:solidFill>
                  <a:srgbClr val="5F5F5F">
                    <a:alpha val="3137"/>
                  </a:srgbClr>
                </a:solidFill>
                <a:ln w="9525">
                  <a:noFill/>
                </a:ln>
              </p:spPr>
              <p:txBody>
                <a:bodyPr wrap="none" anchor="ctr"/>
                <a:lstStyle/>
                <a:p>
                  <a:pPr lvl="0"/>
                  <a:endParaRPr lang="zh-CN" altLang="zh-CN" sz="3220" dirty="0">
                    <a:solidFill>
                      <a:srgbClr val="000000"/>
                    </a:solidFill>
                    <a:latin typeface="Arial" panose="020B0604020202020204" pitchFamily="34" charset="0"/>
                    <a:ea typeface="宋体" panose="02010600030101010101" pitchFamily="2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5" name="Group 14"/>
              <p:cNvGrpSpPr/>
              <p:nvPr/>
            </p:nvGrpSpPr>
            <p:grpSpPr>
              <a:xfrm rot="1353540">
                <a:off x="150" y="60"/>
                <a:ext cx="743" cy="186"/>
                <a:chOff x="0" y="0"/>
                <a:chExt cx="1118" cy="279"/>
              </a:xfrm>
            </p:grpSpPr>
            <p:sp>
              <p:nvSpPr>
                <p:cNvPr id="6156" name="AutoShape 15"/>
                <p:cNvSpPr/>
                <p:nvPr/>
              </p:nvSpPr>
              <p:spPr>
                <a:xfrm rot="5263130">
                  <a:off x="289" y="-294"/>
                  <a:ext cx="227" cy="816"/>
                </a:xfrm>
                <a:prstGeom prst="moon">
                  <a:avLst>
                    <a:gd name="adj" fmla="val 49769"/>
                  </a:avLst>
                </a:prstGeom>
                <a:solidFill>
                  <a:srgbClr val="5F5F5F">
                    <a:alpha val="3137"/>
                  </a:srgbClr>
                </a:solidFill>
                <a:ln w="9525">
                  <a:noFill/>
                </a:ln>
              </p:spPr>
              <p:txBody>
                <a:bodyPr wrap="none" anchor="ctr"/>
                <a:lstStyle/>
                <a:p>
                  <a:pPr lvl="0"/>
                  <a:endParaRPr lang="zh-CN" altLang="zh-CN" sz="3220" dirty="0">
                    <a:solidFill>
                      <a:srgbClr val="000000"/>
                    </a:solidFill>
                    <a:latin typeface="Arial" panose="020B0604020202020204" pitchFamily="34" charset="0"/>
                    <a:ea typeface="宋体" panose="02010600030101010101" pitchFamily="2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157" name="AutoShape 16"/>
                <p:cNvSpPr/>
                <p:nvPr/>
              </p:nvSpPr>
              <p:spPr>
                <a:xfrm rot="6078281">
                  <a:off x="425" y="-294"/>
                  <a:ext cx="227" cy="816"/>
                </a:xfrm>
                <a:prstGeom prst="moon">
                  <a:avLst>
                    <a:gd name="adj" fmla="val 49769"/>
                  </a:avLst>
                </a:prstGeom>
                <a:solidFill>
                  <a:srgbClr val="5F5F5F">
                    <a:alpha val="3137"/>
                  </a:srgbClr>
                </a:solidFill>
                <a:ln w="9525">
                  <a:noFill/>
                </a:ln>
              </p:spPr>
              <p:txBody>
                <a:bodyPr wrap="none" anchor="ctr"/>
                <a:lstStyle/>
                <a:p>
                  <a:pPr lvl="0"/>
                  <a:endParaRPr lang="zh-CN" altLang="zh-CN" sz="3220" dirty="0">
                    <a:solidFill>
                      <a:srgbClr val="000000"/>
                    </a:solidFill>
                    <a:latin typeface="Arial" panose="020B0604020202020204" pitchFamily="34" charset="0"/>
                    <a:ea typeface="宋体" panose="02010600030101010101" pitchFamily="2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158" name="AutoShape 17"/>
                <p:cNvSpPr/>
                <p:nvPr/>
              </p:nvSpPr>
              <p:spPr>
                <a:xfrm rot="6373927">
                  <a:off x="501" y="-272"/>
                  <a:ext cx="227" cy="816"/>
                </a:xfrm>
                <a:prstGeom prst="moon">
                  <a:avLst>
                    <a:gd name="adj" fmla="val 49769"/>
                  </a:avLst>
                </a:prstGeom>
                <a:solidFill>
                  <a:srgbClr val="5F5F5F">
                    <a:alpha val="3137"/>
                  </a:srgbClr>
                </a:solidFill>
                <a:ln w="9525">
                  <a:noFill/>
                </a:ln>
              </p:spPr>
              <p:txBody>
                <a:bodyPr wrap="none" anchor="ctr"/>
                <a:lstStyle/>
                <a:p>
                  <a:pPr lvl="0"/>
                  <a:endParaRPr lang="zh-CN" altLang="zh-CN" sz="3220" dirty="0">
                    <a:solidFill>
                      <a:srgbClr val="000000"/>
                    </a:solidFill>
                    <a:latin typeface="Arial" panose="020B0604020202020204" pitchFamily="34" charset="0"/>
                    <a:ea typeface="宋体" panose="02010600030101010101" pitchFamily="2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159" name="AutoShape 18"/>
                <p:cNvSpPr/>
                <p:nvPr/>
              </p:nvSpPr>
              <p:spPr>
                <a:xfrm rot="6906313">
                  <a:off x="591" y="-242"/>
                  <a:ext cx="227" cy="816"/>
                </a:xfrm>
                <a:prstGeom prst="moon">
                  <a:avLst>
                    <a:gd name="adj" fmla="val 49769"/>
                  </a:avLst>
                </a:prstGeom>
                <a:solidFill>
                  <a:srgbClr val="5F5F5F">
                    <a:alpha val="3137"/>
                  </a:srgbClr>
                </a:solidFill>
                <a:ln w="9525">
                  <a:noFill/>
                </a:ln>
              </p:spPr>
              <p:txBody>
                <a:bodyPr wrap="none" anchor="ctr"/>
                <a:lstStyle/>
                <a:p>
                  <a:pPr lvl="0"/>
                  <a:endParaRPr lang="zh-CN" altLang="zh-CN" sz="3220" dirty="0">
                    <a:solidFill>
                      <a:srgbClr val="000000"/>
                    </a:solidFill>
                    <a:latin typeface="Arial" panose="020B0604020202020204" pitchFamily="34" charset="0"/>
                    <a:ea typeface="宋体" panose="02010600030101010101" pitchFamily="2" charset="-122"/>
                    <a:sym typeface="Arial" panose="020B0604020202020204" pitchFamily="34" charset="0"/>
                  </a:endParaRPr>
                </a:p>
              </p:txBody>
            </p:sp>
          </p:grpSp>
        </p:grpSp>
        <p:sp>
          <p:nvSpPr>
            <p:cNvPr id="6153" name="Rectangle 19"/>
            <p:cNvSpPr/>
            <p:nvPr/>
          </p:nvSpPr>
          <p:spPr>
            <a:xfrm>
              <a:off x="-43" y="216"/>
              <a:ext cx="1274" cy="10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87193" tIns="43597" rIns="87193" bIns="43597" anchor="ctr">
              <a:spAutoFit/>
            </a:bodyPr>
            <a:lstStyle/>
            <a:p>
              <a:pPr lvl="0" algn="ctr"/>
              <a:r>
                <a:rPr lang="en-US" altLang="zh-CN" sz="10640" b="1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sym typeface="华文细黑" panose="02010600040101010101" pitchFamily="2" charset="-122"/>
                </a:rPr>
                <a:t>3.7</a:t>
              </a:r>
            </a:p>
          </p:txBody>
        </p:sp>
      </p:grpSp>
    </p:spTree>
  </p:cSld>
  <p:clrMapOvr>
    <a:masterClrMapping/>
  </p:clrMapOvr>
  <p:transition advTm="3234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 bldLvl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7A11152-572F-4842-8E78-611BB57FAA04}" type="slidenum">
              <a:rPr lang="zh-CN" altLang="en-US"/>
              <a:pPr>
                <a:defRPr/>
              </a:pPr>
              <a:t>43</a:t>
            </a:fld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5217160" y="666115"/>
            <a:ext cx="196977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000" b="1">
                <a:sym typeface="+mn-ea"/>
              </a:rPr>
              <a:t>实验室</a:t>
            </a:r>
            <a:r>
              <a:rPr lang="zh-CN" altLang="en-US" sz="2000" b="1"/>
              <a:t>配置方案</a:t>
            </a:r>
          </a:p>
        </p:txBody>
      </p:sp>
      <p:pic>
        <p:nvPicPr>
          <p:cNvPr id="75" name="图片 74" descr="426986847128425661"/>
          <p:cNvPicPr>
            <a:picLocks noChangeAspect="1"/>
          </p:cNvPicPr>
          <p:nvPr/>
        </p:nvPicPr>
        <p:blipFill>
          <a:blip r:embed="rId2" cstate="print"/>
          <a:srcRect l="31646" t="59091" r="26593" b="1326"/>
          <a:stretch>
            <a:fillRect/>
          </a:stretch>
        </p:blipFill>
        <p:spPr>
          <a:xfrm>
            <a:off x="960120" y="1767205"/>
            <a:ext cx="5119370" cy="694690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6582410" y="1895475"/>
            <a:ext cx="361569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400"/>
              <a:t>产品型号：实验室座椅</a:t>
            </a:r>
          </a:p>
          <a:p>
            <a:pPr algn="l"/>
            <a:r>
              <a:rPr lang="zh-CN" altLang="en-US" sz="1400"/>
              <a:t>产品尺寸：φ300*450/550</a:t>
            </a:r>
          </a:p>
          <a:p>
            <a:pPr algn="l"/>
            <a:r>
              <a:rPr lang="zh-CN" altLang="en-US" sz="1400"/>
              <a:t>黑色坐垫，可升降，脚钉款</a:t>
            </a:r>
          </a:p>
          <a:p>
            <a:pPr algn="l"/>
            <a:r>
              <a:rPr lang="zh-CN" altLang="en-US" sz="1400"/>
              <a:t>全黑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6582410" y="3228975"/>
            <a:ext cx="4582160" cy="22453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1400"/>
              <a:t>加固椅脚，舒适坐垫，多功能调节，优质脚钉，耐磨，声音小。</a:t>
            </a:r>
          </a:p>
          <a:p>
            <a:r>
              <a:rPr lang="zh-CN" altLang="en-US" sz="1400"/>
              <a:t>气压棒：采用德国 SUSPA 原装气动杆或韩国三弘气杆,升降时无声响经测试可承受 250KG 压力,升降 30 万次无故障,相当于正常使用五至八年。符合ANSI/BIFMA X5.1-2002标准；升降自如，结构牢固，可上下反复三十万次无损</a:t>
            </a:r>
          </a:p>
          <a:p>
            <a:r>
              <a:rPr lang="zh-CN" altLang="en-US" sz="1400"/>
              <a:t>五星优质钢材或铝合金脚架，五星脚在受压迫500磅下往复10万次不损坏，间隙误差在1%毫米左右，移动杂音小，耐磨性大。</a:t>
            </a:r>
          </a:p>
          <a:p>
            <a:r>
              <a:rPr lang="zh-CN" altLang="en-US" sz="1400"/>
              <a:t>可过美国BIFMA测试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438900" y="6174740"/>
            <a:ext cx="5659120" cy="253936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7A11152-572F-4842-8E78-611BB57FAA04}" type="slidenum">
              <a:rPr lang="zh-CN" altLang="en-US"/>
              <a:pPr>
                <a:defRPr/>
              </a:pPr>
              <a:t>5</a:t>
            </a:fld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999990" y="664210"/>
            <a:ext cx="2450465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/>
              <a:t>1.2</a:t>
            </a:r>
            <a:r>
              <a:rPr lang="zh-CN" altLang="en-US" sz="2000" b="1"/>
              <a:t>平面布置图</a:t>
            </a:r>
            <a:r>
              <a:rPr lang="en-US" altLang="zh-CN" sz="2000" b="1"/>
              <a:t>--</a:t>
            </a:r>
            <a:r>
              <a:rPr lang="zh-CN" altLang="en-US" sz="2000" b="1"/>
              <a:t>三层</a:t>
            </a:r>
          </a:p>
        </p:txBody>
      </p:sp>
      <p:pic>
        <p:nvPicPr>
          <p:cNvPr id="6" name="图片 5" descr="南京医科大学2号楼电气施工图2018.5.8-三层-1-Model"/>
          <p:cNvPicPr>
            <a:picLocks noChangeAspect="1"/>
          </p:cNvPicPr>
          <p:nvPr/>
        </p:nvPicPr>
        <p:blipFill>
          <a:blip r:embed="rId2" cstate="print"/>
          <a:srcRect l="1452" t="11979" r="2191" b="12760"/>
          <a:stretch>
            <a:fillRect/>
          </a:stretch>
        </p:blipFill>
        <p:spPr>
          <a:xfrm>
            <a:off x="408305" y="1358900"/>
            <a:ext cx="11984990" cy="748919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33425" y="1502410"/>
            <a:ext cx="1978660" cy="32035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AutoShape 2"/>
          <p:cNvSpPr/>
          <p:nvPr/>
        </p:nvSpPr>
        <p:spPr>
          <a:xfrm>
            <a:off x="2266950" y="4296093"/>
            <a:ext cx="8534400" cy="1575752"/>
          </a:xfrm>
          <a:prstGeom prst="horizontalScroll">
            <a:avLst>
              <a:gd name="adj" fmla="val 12500"/>
            </a:avLst>
          </a:prstGeom>
          <a:solidFill>
            <a:srgbClr val="00CC00">
              <a:alpha val="20000"/>
            </a:srgbClr>
          </a:solidFill>
          <a:ln w="9525" cap="flat" cmpd="sng">
            <a:solidFill>
              <a:srgbClr val="00CC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lIns="65305" tIns="32653" rIns="65305" bIns="32653" anchor="ctr"/>
          <a:lstStyle/>
          <a:p>
            <a:pPr lvl="0" algn="ctr"/>
            <a:endParaRPr lang="zh-CN" altLang="en-US" sz="3360" b="1" dirty="0">
              <a:solidFill>
                <a:srgbClr val="006600"/>
              </a:solidFill>
              <a:latin typeface="仿宋_GB2312" pitchFamily="1" charset="-122"/>
              <a:ea typeface="仿宋_GB2312" pitchFamily="1" charset="-122"/>
              <a:sym typeface="Wingdings" panose="05000000000000000000" charset="0"/>
            </a:endParaRPr>
          </a:p>
          <a:p>
            <a:pPr lvl="0" algn="ctr"/>
            <a:r>
              <a:rPr lang="zh-CN" altLang="en-US" sz="3360" b="1" dirty="0">
                <a:solidFill>
                  <a:srgbClr val="006600"/>
                </a:solidFill>
                <a:latin typeface="仿宋_GB2312" pitchFamily="1" charset="-122"/>
                <a:ea typeface="仿宋_GB2312" pitchFamily="1" charset="-122"/>
                <a:sym typeface="+mn-ea"/>
              </a:rPr>
              <a:t>147-1办公家具推荐方</a:t>
            </a:r>
            <a:r>
              <a:rPr lang="zh-CN" altLang="en-US" sz="3360" b="1" dirty="0">
                <a:solidFill>
                  <a:srgbClr val="006600"/>
                </a:solidFill>
                <a:latin typeface="仿宋_GB2312" pitchFamily="1" charset="-122"/>
                <a:ea typeface="仿宋_GB2312" pitchFamily="1" charset="-122"/>
                <a:sym typeface="仿宋_GB2312" pitchFamily="1" charset="-122"/>
              </a:rPr>
              <a:t>案</a:t>
            </a:r>
            <a:endParaRPr lang="zh-CN" altLang="en-US" sz="3355" b="1" dirty="0">
              <a:solidFill>
                <a:schemeClr val="bg1"/>
              </a:solidFill>
              <a:latin typeface="+mn-ea"/>
              <a:sym typeface="Wingdings" panose="05000000000000000000" charset="0"/>
            </a:endParaRPr>
          </a:p>
          <a:p>
            <a:pPr lvl="0" algn="ctr"/>
            <a:endParaRPr lang="zh-CN" altLang="en-US" sz="322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" name="Group 3"/>
          <p:cNvGrpSpPr/>
          <p:nvPr/>
        </p:nvGrpSpPr>
        <p:grpSpPr>
          <a:xfrm>
            <a:off x="5520657" y="2018665"/>
            <a:ext cx="2225740" cy="2335213"/>
            <a:chOff x="-42" y="216"/>
            <a:chExt cx="1274" cy="1471"/>
          </a:xfrm>
        </p:grpSpPr>
        <p:pic>
          <p:nvPicPr>
            <p:cNvPr id="6148" name="Picture 4" descr="circuler_1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267"/>
              <a:ext cx="1190" cy="1209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6149" name="Picture 5" descr="light_shadow"/>
            <p:cNvPicPr>
              <a:picLocks noChangeAspect="1"/>
            </p:cNvPicPr>
            <p:nvPr/>
          </p:nvPicPr>
          <p:blipFill>
            <a:blip r:embed="rId3" cstate="print">
              <a:grayscl/>
              <a:lum bright="-76001" contrast="-3999"/>
            </a:blip>
            <a:stretch>
              <a:fillRect/>
            </a:stretch>
          </p:blipFill>
          <p:spPr>
            <a:xfrm>
              <a:off x="10" y="1391"/>
              <a:ext cx="1034" cy="29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150" name="Oval 6"/>
            <p:cNvSpPr/>
            <p:nvPr/>
          </p:nvSpPr>
          <p:spPr>
            <a:xfrm>
              <a:off x="14" y="288"/>
              <a:ext cx="1178" cy="1213"/>
            </a:xfrm>
            <a:prstGeom prst="ellipse">
              <a:avLst/>
            </a:prstGeom>
            <a:gradFill rotWithShape="1">
              <a:gsLst>
                <a:gs pos="0">
                  <a:srgbClr val="001A00"/>
                </a:gs>
                <a:gs pos="50000">
                  <a:srgbClr val="006600"/>
                </a:gs>
                <a:gs pos="100000">
                  <a:srgbClr val="001A00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wrap="none" anchor="ctr"/>
            <a:lstStyle/>
            <a:p>
              <a:pPr lvl="0"/>
              <a:endParaRPr lang="zh-CN" altLang="zh-CN" sz="322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6151" name="Freeform 7"/>
            <p:cNvSpPr/>
            <p:nvPr/>
          </p:nvSpPr>
          <p:spPr>
            <a:xfrm>
              <a:off x="127" y="288"/>
              <a:ext cx="931" cy="416"/>
            </a:xfrm>
            <a:custGeom>
              <a:avLst/>
              <a:gdLst>
                <a:gd name="txL" fmla="*/ 0 w 1321"/>
                <a:gd name="txT" fmla="*/ 0 h 712"/>
                <a:gd name="txR" fmla="*/ 1321 w 1321"/>
                <a:gd name="txB" fmla="*/ 712 h 712"/>
              </a:gdLst>
              <a:ahLst/>
              <a:cxnLst>
                <a:cxn ang="0">
                  <a:pos x="321" y="47"/>
                </a:cxn>
                <a:cxn ang="0">
                  <a:pos x="325" y="51"/>
                </a:cxn>
                <a:cxn ang="0">
                  <a:pos x="326" y="56"/>
                </a:cxn>
                <a:cxn ang="0">
                  <a:pos x="324" y="60"/>
                </a:cxn>
                <a:cxn ang="0">
                  <a:pos x="321" y="64"/>
                </a:cxn>
                <a:cxn ang="0">
                  <a:pos x="314" y="67"/>
                </a:cxn>
                <a:cxn ang="0">
                  <a:pos x="305" y="70"/>
                </a:cxn>
                <a:cxn ang="0">
                  <a:pos x="295" y="73"/>
                </a:cxn>
                <a:cxn ang="0">
                  <a:pos x="283" y="75"/>
                </a:cxn>
                <a:cxn ang="0">
                  <a:pos x="270" y="78"/>
                </a:cxn>
                <a:cxn ang="0">
                  <a:pos x="254" y="79"/>
                </a:cxn>
                <a:cxn ang="0">
                  <a:pos x="239" y="81"/>
                </a:cxn>
                <a:cxn ang="0">
                  <a:pos x="221" y="82"/>
                </a:cxn>
                <a:cxn ang="0">
                  <a:pos x="203" y="82"/>
                </a:cxn>
                <a:cxn ang="0">
                  <a:pos x="196" y="83"/>
                </a:cxn>
                <a:cxn ang="0">
                  <a:pos x="117" y="83"/>
                </a:cxn>
                <a:cxn ang="0">
                  <a:pos x="117" y="83"/>
                </a:cxn>
                <a:cxn ang="0">
                  <a:pos x="101" y="82"/>
                </a:cxn>
                <a:cxn ang="0">
                  <a:pos x="86" y="82"/>
                </a:cxn>
                <a:cxn ang="0">
                  <a:pos x="71" y="81"/>
                </a:cxn>
                <a:cxn ang="0">
                  <a:pos x="58" y="80"/>
                </a:cxn>
                <a:cxn ang="0">
                  <a:pos x="46" y="79"/>
                </a:cxn>
                <a:cxn ang="0">
                  <a:pos x="35" y="77"/>
                </a:cxn>
                <a:cxn ang="0">
                  <a:pos x="25" y="75"/>
                </a:cxn>
                <a:cxn ang="0">
                  <a:pos x="16" y="74"/>
                </a:cxn>
                <a:cxn ang="0">
                  <a:pos x="9" y="71"/>
                </a:cxn>
                <a:cxn ang="0">
                  <a:pos x="4" y="68"/>
                </a:cxn>
                <a:cxn ang="0">
                  <a:pos x="1" y="64"/>
                </a:cxn>
                <a:cxn ang="0">
                  <a:pos x="0" y="61"/>
                </a:cxn>
                <a:cxn ang="0">
                  <a:pos x="0" y="61"/>
                </a:cxn>
                <a:cxn ang="0">
                  <a:pos x="1" y="57"/>
                </a:cxn>
                <a:cxn ang="0">
                  <a:pos x="4" y="52"/>
                </a:cxn>
                <a:cxn ang="0">
                  <a:pos x="13" y="43"/>
                </a:cxn>
                <a:cxn ang="0">
                  <a:pos x="23" y="35"/>
                </a:cxn>
                <a:cxn ang="0">
                  <a:pos x="36" y="27"/>
                </a:cxn>
                <a:cxn ang="0">
                  <a:pos x="50" y="20"/>
                </a:cxn>
                <a:cxn ang="0">
                  <a:pos x="66" y="15"/>
                </a:cxn>
                <a:cxn ang="0">
                  <a:pos x="84" y="9"/>
                </a:cxn>
                <a:cxn ang="0">
                  <a:pos x="102" y="5"/>
                </a:cxn>
                <a:cxn ang="0">
                  <a:pos x="123" y="2"/>
                </a:cxn>
                <a:cxn ang="0">
                  <a:pos x="143" y="1"/>
                </a:cxn>
                <a:cxn ang="0">
                  <a:pos x="164" y="0"/>
                </a:cxn>
                <a:cxn ang="0">
                  <a:pos x="164" y="0"/>
                </a:cxn>
                <a:cxn ang="0">
                  <a:pos x="187" y="1"/>
                </a:cxn>
                <a:cxn ang="0">
                  <a:pos x="209" y="3"/>
                </a:cxn>
                <a:cxn ang="0">
                  <a:pos x="230" y="6"/>
                </a:cxn>
                <a:cxn ang="0">
                  <a:pos x="249" y="11"/>
                </a:cxn>
                <a:cxn ang="0">
                  <a:pos x="267" y="16"/>
                </a:cxn>
                <a:cxn ang="0">
                  <a:pos x="283" y="23"/>
                </a:cxn>
                <a:cxn ang="0">
                  <a:pos x="298" y="30"/>
                </a:cxn>
                <a:cxn ang="0">
                  <a:pos x="310" y="38"/>
                </a:cxn>
                <a:cxn ang="0">
                  <a:pos x="321" y="47"/>
                </a:cxn>
                <a:cxn ang="0">
                  <a:pos x="321" y="47"/>
                </a:cxn>
              </a:cxnLst>
              <a:rect l="txL" t="txT" r="txR" b="txB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>
                    <a:alpha val="100000"/>
                  </a:srgbClr>
                </a:gs>
                <a:gs pos="100000">
                  <a:srgbClr val="009900">
                    <a:alpha val="100000"/>
                  </a:srgbClr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 sz="3220"/>
            </a:p>
          </p:txBody>
        </p:sp>
        <p:grpSp>
          <p:nvGrpSpPr>
            <p:cNvPr id="3" name="Group 8"/>
            <p:cNvGrpSpPr/>
            <p:nvPr/>
          </p:nvGrpSpPr>
          <p:grpSpPr>
            <a:xfrm rot="-1297425" flipH="1" flipV="1">
              <a:off x="34" y="1290"/>
              <a:ext cx="1098" cy="270"/>
              <a:chOff x="0" y="0"/>
              <a:chExt cx="893" cy="246"/>
            </a:xfrm>
          </p:grpSpPr>
          <p:grpSp>
            <p:nvGrpSpPr>
              <p:cNvPr id="4" name="Group 9"/>
              <p:cNvGrpSpPr/>
              <p:nvPr/>
            </p:nvGrpSpPr>
            <p:grpSpPr>
              <a:xfrm>
                <a:off x="0" y="0"/>
                <a:ext cx="743" cy="185"/>
                <a:chOff x="0" y="0"/>
                <a:chExt cx="1118" cy="279"/>
              </a:xfrm>
            </p:grpSpPr>
            <p:sp>
              <p:nvSpPr>
                <p:cNvPr id="6160" name="AutoShape 10"/>
                <p:cNvSpPr/>
                <p:nvPr/>
              </p:nvSpPr>
              <p:spPr>
                <a:xfrm rot="5263130">
                  <a:off x="289" y="-294"/>
                  <a:ext cx="227" cy="816"/>
                </a:xfrm>
                <a:prstGeom prst="moon">
                  <a:avLst>
                    <a:gd name="adj" fmla="val 49769"/>
                  </a:avLst>
                </a:prstGeom>
                <a:solidFill>
                  <a:srgbClr val="5F5F5F">
                    <a:alpha val="3137"/>
                  </a:srgbClr>
                </a:solidFill>
                <a:ln w="9525">
                  <a:noFill/>
                </a:ln>
              </p:spPr>
              <p:txBody>
                <a:bodyPr wrap="none" anchor="ctr"/>
                <a:lstStyle/>
                <a:p>
                  <a:pPr lvl="0"/>
                  <a:endParaRPr lang="zh-CN" altLang="zh-CN" sz="3220" dirty="0">
                    <a:solidFill>
                      <a:srgbClr val="000000"/>
                    </a:solidFill>
                    <a:latin typeface="Arial" panose="020B0604020202020204" pitchFamily="34" charset="0"/>
                    <a:ea typeface="宋体" panose="02010600030101010101" pitchFamily="2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161" name="AutoShape 11"/>
                <p:cNvSpPr/>
                <p:nvPr/>
              </p:nvSpPr>
              <p:spPr>
                <a:xfrm rot="6078281">
                  <a:off x="425" y="-294"/>
                  <a:ext cx="227" cy="816"/>
                </a:xfrm>
                <a:prstGeom prst="moon">
                  <a:avLst>
                    <a:gd name="adj" fmla="val 49769"/>
                  </a:avLst>
                </a:prstGeom>
                <a:solidFill>
                  <a:srgbClr val="5F5F5F">
                    <a:alpha val="3137"/>
                  </a:srgbClr>
                </a:solidFill>
                <a:ln w="9525">
                  <a:noFill/>
                </a:ln>
              </p:spPr>
              <p:txBody>
                <a:bodyPr wrap="none" anchor="ctr"/>
                <a:lstStyle/>
                <a:p>
                  <a:pPr lvl="0"/>
                  <a:endParaRPr lang="zh-CN" altLang="zh-CN" sz="3220" dirty="0">
                    <a:solidFill>
                      <a:srgbClr val="000000"/>
                    </a:solidFill>
                    <a:latin typeface="Arial" panose="020B0604020202020204" pitchFamily="34" charset="0"/>
                    <a:ea typeface="宋体" panose="02010600030101010101" pitchFamily="2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162" name="AutoShape 12"/>
                <p:cNvSpPr/>
                <p:nvPr/>
              </p:nvSpPr>
              <p:spPr>
                <a:xfrm rot="6373927">
                  <a:off x="501" y="-272"/>
                  <a:ext cx="227" cy="816"/>
                </a:xfrm>
                <a:prstGeom prst="moon">
                  <a:avLst>
                    <a:gd name="adj" fmla="val 49769"/>
                  </a:avLst>
                </a:prstGeom>
                <a:solidFill>
                  <a:srgbClr val="5F5F5F">
                    <a:alpha val="3137"/>
                  </a:srgbClr>
                </a:solidFill>
                <a:ln w="9525">
                  <a:noFill/>
                </a:ln>
              </p:spPr>
              <p:txBody>
                <a:bodyPr wrap="none" anchor="ctr"/>
                <a:lstStyle/>
                <a:p>
                  <a:pPr lvl="0"/>
                  <a:endParaRPr lang="zh-CN" altLang="zh-CN" sz="3220" dirty="0">
                    <a:solidFill>
                      <a:srgbClr val="000000"/>
                    </a:solidFill>
                    <a:latin typeface="Arial" panose="020B0604020202020204" pitchFamily="34" charset="0"/>
                    <a:ea typeface="宋体" panose="02010600030101010101" pitchFamily="2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163" name="AutoShape 13"/>
                <p:cNvSpPr/>
                <p:nvPr/>
              </p:nvSpPr>
              <p:spPr>
                <a:xfrm rot="6906313">
                  <a:off x="591" y="-242"/>
                  <a:ext cx="227" cy="816"/>
                </a:xfrm>
                <a:prstGeom prst="moon">
                  <a:avLst>
                    <a:gd name="adj" fmla="val 49769"/>
                  </a:avLst>
                </a:prstGeom>
                <a:solidFill>
                  <a:srgbClr val="5F5F5F">
                    <a:alpha val="3137"/>
                  </a:srgbClr>
                </a:solidFill>
                <a:ln w="9525">
                  <a:noFill/>
                </a:ln>
              </p:spPr>
              <p:txBody>
                <a:bodyPr wrap="none" anchor="ctr"/>
                <a:lstStyle/>
                <a:p>
                  <a:pPr lvl="0"/>
                  <a:endParaRPr lang="zh-CN" altLang="zh-CN" sz="3220" dirty="0">
                    <a:solidFill>
                      <a:srgbClr val="000000"/>
                    </a:solidFill>
                    <a:latin typeface="Arial" panose="020B0604020202020204" pitchFamily="34" charset="0"/>
                    <a:ea typeface="宋体" panose="02010600030101010101" pitchFamily="2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5" name="Group 14"/>
              <p:cNvGrpSpPr/>
              <p:nvPr/>
            </p:nvGrpSpPr>
            <p:grpSpPr>
              <a:xfrm rot="1353540">
                <a:off x="150" y="60"/>
                <a:ext cx="743" cy="186"/>
                <a:chOff x="0" y="0"/>
                <a:chExt cx="1118" cy="279"/>
              </a:xfrm>
            </p:grpSpPr>
            <p:sp>
              <p:nvSpPr>
                <p:cNvPr id="6156" name="AutoShape 15"/>
                <p:cNvSpPr/>
                <p:nvPr/>
              </p:nvSpPr>
              <p:spPr>
                <a:xfrm rot="5263130">
                  <a:off x="289" y="-294"/>
                  <a:ext cx="227" cy="816"/>
                </a:xfrm>
                <a:prstGeom prst="moon">
                  <a:avLst>
                    <a:gd name="adj" fmla="val 49769"/>
                  </a:avLst>
                </a:prstGeom>
                <a:solidFill>
                  <a:srgbClr val="5F5F5F">
                    <a:alpha val="3137"/>
                  </a:srgbClr>
                </a:solidFill>
                <a:ln w="9525">
                  <a:noFill/>
                </a:ln>
              </p:spPr>
              <p:txBody>
                <a:bodyPr wrap="none" anchor="ctr"/>
                <a:lstStyle/>
                <a:p>
                  <a:pPr lvl="0"/>
                  <a:endParaRPr lang="zh-CN" altLang="zh-CN" sz="3220" dirty="0">
                    <a:solidFill>
                      <a:srgbClr val="000000"/>
                    </a:solidFill>
                    <a:latin typeface="Arial" panose="020B0604020202020204" pitchFamily="34" charset="0"/>
                    <a:ea typeface="宋体" panose="02010600030101010101" pitchFamily="2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157" name="AutoShape 16"/>
                <p:cNvSpPr/>
                <p:nvPr/>
              </p:nvSpPr>
              <p:spPr>
                <a:xfrm rot="6078281">
                  <a:off x="425" y="-294"/>
                  <a:ext cx="227" cy="816"/>
                </a:xfrm>
                <a:prstGeom prst="moon">
                  <a:avLst>
                    <a:gd name="adj" fmla="val 49769"/>
                  </a:avLst>
                </a:prstGeom>
                <a:solidFill>
                  <a:srgbClr val="5F5F5F">
                    <a:alpha val="3137"/>
                  </a:srgbClr>
                </a:solidFill>
                <a:ln w="9525">
                  <a:noFill/>
                </a:ln>
              </p:spPr>
              <p:txBody>
                <a:bodyPr wrap="none" anchor="ctr"/>
                <a:lstStyle/>
                <a:p>
                  <a:pPr lvl="0"/>
                  <a:endParaRPr lang="zh-CN" altLang="zh-CN" sz="3220" dirty="0">
                    <a:solidFill>
                      <a:srgbClr val="000000"/>
                    </a:solidFill>
                    <a:latin typeface="Arial" panose="020B0604020202020204" pitchFamily="34" charset="0"/>
                    <a:ea typeface="宋体" panose="02010600030101010101" pitchFamily="2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158" name="AutoShape 17"/>
                <p:cNvSpPr/>
                <p:nvPr/>
              </p:nvSpPr>
              <p:spPr>
                <a:xfrm rot="6373927">
                  <a:off x="501" y="-272"/>
                  <a:ext cx="227" cy="816"/>
                </a:xfrm>
                <a:prstGeom prst="moon">
                  <a:avLst>
                    <a:gd name="adj" fmla="val 49769"/>
                  </a:avLst>
                </a:prstGeom>
                <a:solidFill>
                  <a:srgbClr val="5F5F5F">
                    <a:alpha val="3137"/>
                  </a:srgbClr>
                </a:solidFill>
                <a:ln w="9525">
                  <a:noFill/>
                </a:ln>
              </p:spPr>
              <p:txBody>
                <a:bodyPr wrap="none" anchor="ctr"/>
                <a:lstStyle/>
                <a:p>
                  <a:pPr lvl="0"/>
                  <a:endParaRPr lang="zh-CN" altLang="zh-CN" sz="3220" dirty="0">
                    <a:solidFill>
                      <a:srgbClr val="000000"/>
                    </a:solidFill>
                    <a:latin typeface="Arial" panose="020B0604020202020204" pitchFamily="34" charset="0"/>
                    <a:ea typeface="宋体" panose="02010600030101010101" pitchFamily="2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159" name="AutoShape 18"/>
                <p:cNvSpPr/>
                <p:nvPr/>
              </p:nvSpPr>
              <p:spPr>
                <a:xfrm rot="6906313">
                  <a:off x="591" y="-242"/>
                  <a:ext cx="227" cy="816"/>
                </a:xfrm>
                <a:prstGeom prst="moon">
                  <a:avLst>
                    <a:gd name="adj" fmla="val 49769"/>
                  </a:avLst>
                </a:prstGeom>
                <a:solidFill>
                  <a:srgbClr val="5F5F5F">
                    <a:alpha val="3137"/>
                  </a:srgbClr>
                </a:solidFill>
                <a:ln w="9525">
                  <a:noFill/>
                </a:ln>
              </p:spPr>
              <p:txBody>
                <a:bodyPr wrap="none" anchor="ctr"/>
                <a:lstStyle/>
                <a:p>
                  <a:pPr lvl="0"/>
                  <a:endParaRPr lang="zh-CN" altLang="zh-CN" sz="3220" dirty="0">
                    <a:solidFill>
                      <a:srgbClr val="000000"/>
                    </a:solidFill>
                    <a:latin typeface="Arial" panose="020B0604020202020204" pitchFamily="34" charset="0"/>
                    <a:ea typeface="宋体" panose="02010600030101010101" pitchFamily="2" charset="-122"/>
                    <a:sym typeface="Arial" panose="020B0604020202020204" pitchFamily="34" charset="0"/>
                  </a:endParaRPr>
                </a:p>
              </p:txBody>
            </p:sp>
          </p:grpSp>
        </p:grpSp>
        <p:sp>
          <p:nvSpPr>
            <p:cNvPr id="6153" name="Rectangle 19"/>
            <p:cNvSpPr/>
            <p:nvPr/>
          </p:nvSpPr>
          <p:spPr>
            <a:xfrm>
              <a:off x="-42" y="216"/>
              <a:ext cx="1274" cy="10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87193" tIns="43597" rIns="87193" bIns="43597" anchor="ctr">
              <a:spAutoFit/>
            </a:bodyPr>
            <a:lstStyle/>
            <a:p>
              <a:pPr lvl="0" algn="ctr"/>
              <a:r>
                <a:rPr lang="en-US" altLang="zh-CN" sz="10640" b="1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sym typeface="华文细黑" panose="02010600040101010101" pitchFamily="2" charset="-122"/>
                </a:rPr>
                <a:t>2.1</a:t>
              </a:r>
            </a:p>
          </p:txBody>
        </p:sp>
      </p:grpSp>
    </p:spTree>
  </p:cSld>
  <p:clrMapOvr>
    <a:masterClrMapping/>
  </p:clrMapOvr>
  <p:transition advTm="3234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7A11152-572F-4842-8E78-611BB57FAA04}" type="slidenum">
              <a:rPr lang="zh-CN" altLang="en-US"/>
              <a:pPr>
                <a:defRPr/>
              </a:pPr>
              <a:t>7</a:t>
            </a:fld>
            <a:endParaRPr lang="zh-CN" altLang="en-US"/>
          </a:p>
        </p:txBody>
      </p:sp>
      <p:pic>
        <p:nvPicPr>
          <p:cNvPr id="4" name="图片 3" descr="147"/>
          <p:cNvPicPr>
            <a:picLocks noChangeAspect="1"/>
          </p:cNvPicPr>
          <p:nvPr/>
        </p:nvPicPr>
        <p:blipFill>
          <a:blip r:embed="rId2" cstate="print"/>
          <a:srcRect l="15866" t="14757" r="1982" b="14102"/>
          <a:stretch>
            <a:fillRect/>
          </a:stretch>
        </p:blipFill>
        <p:spPr>
          <a:xfrm>
            <a:off x="393065" y="6692265"/>
            <a:ext cx="3590925" cy="2488565"/>
          </a:xfrm>
          <a:prstGeom prst="rect">
            <a:avLst/>
          </a:prstGeom>
        </p:spPr>
      </p:pic>
      <p:pic>
        <p:nvPicPr>
          <p:cNvPr id="20" name="图片 19" descr="QQ图片20180427173010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3065" y="1321435"/>
            <a:ext cx="4159250" cy="4149090"/>
          </a:xfrm>
          <a:prstGeom prst="rect">
            <a:avLst/>
          </a:prstGeom>
        </p:spPr>
      </p:pic>
      <p:pic>
        <p:nvPicPr>
          <p:cNvPr id="97" name="图片 96" descr="5~]T1Vwe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672320" y="1237615"/>
            <a:ext cx="2671445" cy="391414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93065" y="5523865"/>
            <a:ext cx="3436620" cy="1168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400"/>
              <a:t>产品型号：工位一组对坐两人位</a:t>
            </a:r>
          </a:p>
          <a:p>
            <a:pPr algn="l"/>
            <a:r>
              <a:rPr lang="zh-CN" altLang="en-US" sz="1400"/>
              <a:t>产品尺寸：</a:t>
            </a:r>
          </a:p>
          <a:p>
            <a:pPr algn="l"/>
            <a:r>
              <a:rPr lang="zh-CN" altLang="en-US" sz="1400"/>
              <a:t>1400*700*750/1050</a:t>
            </a:r>
          </a:p>
          <a:p>
            <a:pPr algn="l"/>
            <a:r>
              <a:rPr lang="zh-CN" altLang="en-US" sz="1400"/>
              <a:t>(1400*1430*750/1050)</a:t>
            </a:r>
          </a:p>
          <a:p>
            <a:pPr algn="l"/>
            <a:r>
              <a:rPr lang="zh-CN" altLang="en-US" sz="1400"/>
              <a:t>台面凯莱橡木BS-73+白色钢架，不要桌屏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4064000" y="5777230"/>
            <a:ext cx="4497070" cy="32302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1200"/>
              <a:t>1、面材：台面厚度25mm，采用吉林“露水河”或同级品牌E1级环保三聚氰胺板，表面热压处理，耐高温、耐腐蚀、无色差、还原度高，甲醛含量≤1.5mg/L。</a:t>
            </a:r>
          </a:p>
          <a:p>
            <a:r>
              <a:rPr lang="zh-CN" altLang="en-US" sz="1200"/>
              <a:t>2、封边带：采用“欧德雅”2mm优质厚PVC封边带。弹性好，耐撞击，达到国标环保要求，其他隐藏部位全部做封闭处理，封边严密、平整、无脱胶、表面无胶渍。使用德国知名品牌 “汉高”与“胶王”热熔胶，品质优异，保证贴合及封边牢固，经得起寒冷及高温气候考验，胶水中有毒害物质的含量远低于国家标准。</a:t>
            </a:r>
          </a:p>
          <a:p>
            <a:r>
              <a:rPr lang="zh-CN" altLang="en-US" sz="1200"/>
              <a:t>3、基材：采用E1“亚创”优质环保型人造板，甲醛含量≤1.5mg/L。</a:t>
            </a:r>
          </a:p>
          <a:p>
            <a:r>
              <a:rPr lang="zh-CN" altLang="en-US" sz="1200"/>
              <a:t>4.偏心件、连接五金件：采用进口 德国进口“BMB”、“海蒂诗”或同等品牌偏心件、连接五金金属拉手，表面镀层平整光滑，厚度均匀一致，光泽柔和，无镀层烧焦、脱皮或无镀层等缺陷，达QB/T1241标准。</a:t>
            </a:r>
          </a:p>
          <a:p>
            <a:r>
              <a:rPr lang="zh-CN" altLang="en-US" sz="1200"/>
              <a:t>5、功能特点：1）可按色板选择不同的色彩、纹路； 2）按不同的用途选择不同的厚度；3) 具有防水、防烫、防污、防酸、防碱的特点。 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5525135" y="4399915"/>
            <a:ext cx="343662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400"/>
              <a:t>产品型号：活动长副柜</a:t>
            </a:r>
          </a:p>
          <a:p>
            <a:pPr algn="l"/>
            <a:r>
              <a:rPr lang="zh-CN" altLang="en-US" sz="1400"/>
              <a:t>产品尺寸：1200*400*600</a:t>
            </a:r>
          </a:p>
          <a:p>
            <a:pPr algn="l"/>
            <a:r>
              <a:rPr lang="zh-CN" altLang="en-US" sz="1400"/>
              <a:t>凯莱橡木BS-73</a:t>
            </a:r>
          </a:p>
          <a:p>
            <a:pPr algn="l"/>
            <a:r>
              <a:rPr lang="zh-CN" altLang="en-US" sz="1400"/>
              <a:t>最里侧层板可拆卸，放主机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0050145" y="5050790"/>
            <a:ext cx="2014220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400"/>
              <a:t>产品型号：员工椅</a:t>
            </a:r>
          </a:p>
          <a:p>
            <a:pPr algn="l"/>
            <a:r>
              <a:rPr lang="zh-CN" altLang="en-US" sz="1400"/>
              <a:t>产品尺寸：常规</a:t>
            </a:r>
          </a:p>
          <a:p>
            <a:pPr algn="l"/>
            <a:r>
              <a:rPr lang="zh-CN" altLang="en-US" sz="1400"/>
              <a:t>全黑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8556625" y="5777230"/>
            <a:ext cx="3959225" cy="28613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1200"/>
              <a:t>座垫采用黑色优质网孔布或绒布台湾颐达面料，优质高密度、高阻燃一体成型或切割泡绵，座垫厚度50-80mm；</a:t>
            </a:r>
          </a:p>
          <a:p>
            <a:r>
              <a:rPr lang="zh-CN" altLang="en-US" sz="1200"/>
              <a:t>定型海绵，密度高于 50#以上海绵，并加蓬绵，软硬适中，回弹力为 50%，不变形。</a:t>
            </a:r>
          </a:p>
          <a:p>
            <a:r>
              <a:rPr lang="zh-CN" altLang="en-US" sz="1200"/>
              <a:t>PU升降扶手</a:t>
            </a:r>
          </a:p>
          <a:p>
            <a:r>
              <a:rPr lang="zh-CN" altLang="en-US" sz="1200"/>
              <a:t>普通底盘带原位锁定</a:t>
            </a:r>
          </a:p>
          <a:p>
            <a:r>
              <a:rPr lang="zh-CN" altLang="en-US" sz="1200"/>
              <a:t>气压棒：采用德国 SUSPA 原装气动杆或韩国三弘气杆,升降时无声响经测试可承受 250KG 压力,升降 30 万次无故障,相当于正常使用五至八年。符合ANSI/BIFMA X5.1-2002标准；升降自如，结构牢固，可上下反复三十万次无损</a:t>
            </a:r>
          </a:p>
          <a:p>
            <a:r>
              <a:rPr lang="zh-CN" altLang="en-US" sz="1200"/>
              <a:t>黑色优质高密度尼龙纤维滑轮，五星优质钢材或铝合金脚架，表面碳黑色静电粉末喷涂，五星脚在受压迫500磅下往复10万次不损坏，间隙误差在1%毫米左右，移动杂音小，耐磨性大。</a:t>
            </a:r>
          </a:p>
          <a:p>
            <a:r>
              <a:rPr lang="zh-CN" altLang="en-US" sz="1200"/>
              <a:t>可过美国BIFMA测试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5288915" y="609600"/>
            <a:ext cx="179705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/>
              <a:t>147-1</a:t>
            </a:r>
            <a:r>
              <a:rPr lang="zh-CN" altLang="en-US" sz="2000" b="1"/>
              <a:t>配置方案</a:t>
            </a:r>
          </a:p>
        </p:txBody>
      </p:sp>
      <p:pic>
        <p:nvPicPr>
          <p:cNvPr id="10" name="图片 9" descr="5.7-4"/>
          <p:cNvPicPr>
            <a:picLocks noChangeAspect="1"/>
          </p:cNvPicPr>
          <p:nvPr/>
        </p:nvPicPr>
        <p:blipFill>
          <a:blip r:embed="rId5" cstate="print"/>
          <a:srcRect l="14394" t="10117" r="16667" b="15982"/>
          <a:stretch>
            <a:fillRect/>
          </a:stretch>
        </p:blipFill>
        <p:spPr>
          <a:xfrm>
            <a:off x="4931410" y="1321435"/>
            <a:ext cx="4446905" cy="307911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AutoShape 2"/>
          <p:cNvSpPr/>
          <p:nvPr/>
        </p:nvSpPr>
        <p:spPr>
          <a:xfrm>
            <a:off x="2266950" y="4296093"/>
            <a:ext cx="8534400" cy="1575752"/>
          </a:xfrm>
          <a:prstGeom prst="horizontalScroll">
            <a:avLst>
              <a:gd name="adj" fmla="val 12500"/>
            </a:avLst>
          </a:prstGeom>
          <a:solidFill>
            <a:srgbClr val="00CC00">
              <a:alpha val="20000"/>
            </a:srgbClr>
          </a:solidFill>
          <a:ln w="9525" cap="flat" cmpd="sng">
            <a:solidFill>
              <a:srgbClr val="00CC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lIns="65305" tIns="32653" rIns="65305" bIns="32653" anchor="ctr"/>
          <a:lstStyle/>
          <a:p>
            <a:pPr lvl="0" algn="ctr"/>
            <a:endParaRPr lang="zh-CN" altLang="en-US" sz="3360" b="1" dirty="0">
              <a:solidFill>
                <a:srgbClr val="006600"/>
              </a:solidFill>
              <a:latin typeface="仿宋_GB2312" pitchFamily="1" charset="-122"/>
              <a:ea typeface="仿宋_GB2312" pitchFamily="1" charset="-122"/>
              <a:sym typeface="Wingdings" panose="05000000000000000000" charset="0"/>
            </a:endParaRPr>
          </a:p>
          <a:p>
            <a:pPr lvl="0" algn="ctr"/>
            <a:r>
              <a:rPr lang="zh-CN" altLang="en-US" sz="3360" b="1" dirty="0">
                <a:solidFill>
                  <a:srgbClr val="006600"/>
                </a:solidFill>
                <a:latin typeface="仿宋_GB2312" pitchFamily="1" charset="-122"/>
                <a:ea typeface="仿宋_GB2312" pitchFamily="1" charset="-122"/>
                <a:sym typeface="+mn-ea"/>
              </a:rPr>
              <a:t>163办公室办公家具推荐方</a:t>
            </a:r>
            <a:r>
              <a:rPr lang="zh-CN" altLang="en-US" sz="3360" b="1" dirty="0">
                <a:solidFill>
                  <a:srgbClr val="006600"/>
                </a:solidFill>
                <a:latin typeface="仿宋_GB2312" pitchFamily="1" charset="-122"/>
                <a:ea typeface="仿宋_GB2312" pitchFamily="1" charset="-122"/>
                <a:sym typeface="仿宋_GB2312" pitchFamily="1" charset="-122"/>
              </a:rPr>
              <a:t>案</a:t>
            </a:r>
            <a:endParaRPr lang="zh-CN" altLang="en-US" sz="3355" b="1" dirty="0">
              <a:solidFill>
                <a:schemeClr val="bg1"/>
              </a:solidFill>
              <a:latin typeface="+mn-ea"/>
              <a:sym typeface="Wingdings" panose="05000000000000000000" charset="0"/>
            </a:endParaRPr>
          </a:p>
          <a:p>
            <a:pPr lvl="0" algn="ctr"/>
            <a:endParaRPr lang="zh-CN" altLang="en-US" sz="322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" name="Group 3"/>
          <p:cNvGrpSpPr/>
          <p:nvPr/>
        </p:nvGrpSpPr>
        <p:grpSpPr>
          <a:xfrm>
            <a:off x="5520657" y="2018665"/>
            <a:ext cx="2225740" cy="2335213"/>
            <a:chOff x="-42" y="216"/>
            <a:chExt cx="1274" cy="1471"/>
          </a:xfrm>
        </p:grpSpPr>
        <p:pic>
          <p:nvPicPr>
            <p:cNvPr id="6148" name="Picture 4" descr="circuler_1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267"/>
              <a:ext cx="1190" cy="1209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6149" name="Picture 5" descr="light_shadow"/>
            <p:cNvPicPr>
              <a:picLocks noChangeAspect="1"/>
            </p:cNvPicPr>
            <p:nvPr/>
          </p:nvPicPr>
          <p:blipFill>
            <a:blip r:embed="rId3" cstate="print">
              <a:grayscl/>
              <a:lum bright="-76001" contrast="-3999"/>
            </a:blip>
            <a:stretch>
              <a:fillRect/>
            </a:stretch>
          </p:blipFill>
          <p:spPr>
            <a:xfrm>
              <a:off x="10" y="1391"/>
              <a:ext cx="1034" cy="29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150" name="Oval 6"/>
            <p:cNvSpPr/>
            <p:nvPr/>
          </p:nvSpPr>
          <p:spPr>
            <a:xfrm>
              <a:off x="14" y="288"/>
              <a:ext cx="1178" cy="1213"/>
            </a:xfrm>
            <a:prstGeom prst="ellipse">
              <a:avLst/>
            </a:prstGeom>
            <a:gradFill rotWithShape="1">
              <a:gsLst>
                <a:gs pos="0">
                  <a:srgbClr val="001A00"/>
                </a:gs>
                <a:gs pos="50000">
                  <a:srgbClr val="006600"/>
                </a:gs>
                <a:gs pos="100000">
                  <a:srgbClr val="001A00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wrap="none" anchor="ctr"/>
            <a:lstStyle/>
            <a:p>
              <a:pPr lvl="0"/>
              <a:endParaRPr lang="zh-CN" altLang="zh-CN" sz="322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6151" name="Freeform 7"/>
            <p:cNvSpPr/>
            <p:nvPr/>
          </p:nvSpPr>
          <p:spPr>
            <a:xfrm>
              <a:off x="127" y="288"/>
              <a:ext cx="931" cy="416"/>
            </a:xfrm>
            <a:custGeom>
              <a:avLst/>
              <a:gdLst>
                <a:gd name="txL" fmla="*/ 0 w 1321"/>
                <a:gd name="txT" fmla="*/ 0 h 712"/>
                <a:gd name="txR" fmla="*/ 1321 w 1321"/>
                <a:gd name="txB" fmla="*/ 712 h 712"/>
              </a:gdLst>
              <a:ahLst/>
              <a:cxnLst>
                <a:cxn ang="0">
                  <a:pos x="321" y="47"/>
                </a:cxn>
                <a:cxn ang="0">
                  <a:pos x="325" y="51"/>
                </a:cxn>
                <a:cxn ang="0">
                  <a:pos x="326" y="56"/>
                </a:cxn>
                <a:cxn ang="0">
                  <a:pos x="324" y="60"/>
                </a:cxn>
                <a:cxn ang="0">
                  <a:pos x="321" y="64"/>
                </a:cxn>
                <a:cxn ang="0">
                  <a:pos x="314" y="67"/>
                </a:cxn>
                <a:cxn ang="0">
                  <a:pos x="305" y="70"/>
                </a:cxn>
                <a:cxn ang="0">
                  <a:pos x="295" y="73"/>
                </a:cxn>
                <a:cxn ang="0">
                  <a:pos x="283" y="75"/>
                </a:cxn>
                <a:cxn ang="0">
                  <a:pos x="270" y="78"/>
                </a:cxn>
                <a:cxn ang="0">
                  <a:pos x="254" y="79"/>
                </a:cxn>
                <a:cxn ang="0">
                  <a:pos x="239" y="81"/>
                </a:cxn>
                <a:cxn ang="0">
                  <a:pos x="221" y="82"/>
                </a:cxn>
                <a:cxn ang="0">
                  <a:pos x="203" y="82"/>
                </a:cxn>
                <a:cxn ang="0">
                  <a:pos x="196" y="83"/>
                </a:cxn>
                <a:cxn ang="0">
                  <a:pos x="117" y="83"/>
                </a:cxn>
                <a:cxn ang="0">
                  <a:pos x="117" y="83"/>
                </a:cxn>
                <a:cxn ang="0">
                  <a:pos x="101" y="82"/>
                </a:cxn>
                <a:cxn ang="0">
                  <a:pos x="86" y="82"/>
                </a:cxn>
                <a:cxn ang="0">
                  <a:pos x="71" y="81"/>
                </a:cxn>
                <a:cxn ang="0">
                  <a:pos x="58" y="80"/>
                </a:cxn>
                <a:cxn ang="0">
                  <a:pos x="46" y="79"/>
                </a:cxn>
                <a:cxn ang="0">
                  <a:pos x="35" y="77"/>
                </a:cxn>
                <a:cxn ang="0">
                  <a:pos x="25" y="75"/>
                </a:cxn>
                <a:cxn ang="0">
                  <a:pos x="16" y="74"/>
                </a:cxn>
                <a:cxn ang="0">
                  <a:pos x="9" y="71"/>
                </a:cxn>
                <a:cxn ang="0">
                  <a:pos x="4" y="68"/>
                </a:cxn>
                <a:cxn ang="0">
                  <a:pos x="1" y="64"/>
                </a:cxn>
                <a:cxn ang="0">
                  <a:pos x="0" y="61"/>
                </a:cxn>
                <a:cxn ang="0">
                  <a:pos x="0" y="61"/>
                </a:cxn>
                <a:cxn ang="0">
                  <a:pos x="1" y="57"/>
                </a:cxn>
                <a:cxn ang="0">
                  <a:pos x="4" y="52"/>
                </a:cxn>
                <a:cxn ang="0">
                  <a:pos x="13" y="43"/>
                </a:cxn>
                <a:cxn ang="0">
                  <a:pos x="23" y="35"/>
                </a:cxn>
                <a:cxn ang="0">
                  <a:pos x="36" y="27"/>
                </a:cxn>
                <a:cxn ang="0">
                  <a:pos x="50" y="20"/>
                </a:cxn>
                <a:cxn ang="0">
                  <a:pos x="66" y="15"/>
                </a:cxn>
                <a:cxn ang="0">
                  <a:pos x="84" y="9"/>
                </a:cxn>
                <a:cxn ang="0">
                  <a:pos x="102" y="5"/>
                </a:cxn>
                <a:cxn ang="0">
                  <a:pos x="123" y="2"/>
                </a:cxn>
                <a:cxn ang="0">
                  <a:pos x="143" y="1"/>
                </a:cxn>
                <a:cxn ang="0">
                  <a:pos x="164" y="0"/>
                </a:cxn>
                <a:cxn ang="0">
                  <a:pos x="164" y="0"/>
                </a:cxn>
                <a:cxn ang="0">
                  <a:pos x="187" y="1"/>
                </a:cxn>
                <a:cxn ang="0">
                  <a:pos x="209" y="3"/>
                </a:cxn>
                <a:cxn ang="0">
                  <a:pos x="230" y="6"/>
                </a:cxn>
                <a:cxn ang="0">
                  <a:pos x="249" y="11"/>
                </a:cxn>
                <a:cxn ang="0">
                  <a:pos x="267" y="16"/>
                </a:cxn>
                <a:cxn ang="0">
                  <a:pos x="283" y="23"/>
                </a:cxn>
                <a:cxn ang="0">
                  <a:pos x="298" y="30"/>
                </a:cxn>
                <a:cxn ang="0">
                  <a:pos x="310" y="38"/>
                </a:cxn>
                <a:cxn ang="0">
                  <a:pos x="321" y="47"/>
                </a:cxn>
                <a:cxn ang="0">
                  <a:pos x="321" y="47"/>
                </a:cxn>
              </a:cxnLst>
              <a:rect l="txL" t="txT" r="txR" b="txB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>
                    <a:alpha val="100000"/>
                  </a:srgbClr>
                </a:gs>
                <a:gs pos="100000">
                  <a:srgbClr val="009900">
                    <a:alpha val="100000"/>
                  </a:srgbClr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 sz="3220"/>
            </a:p>
          </p:txBody>
        </p:sp>
        <p:grpSp>
          <p:nvGrpSpPr>
            <p:cNvPr id="3" name="Group 8"/>
            <p:cNvGrpSpPr/>
            <p:nvPr/>
          </p:nvGrpSpPr>
          <p:grpSpPr>
            <a:xfrm rot="-1297425" flipH="1" flipV="1">
              <a:off x="34" y="1290"/>
              <a:ext cx="1098" cy="270"/>
              <a:chOff x="0" y="0"/>
              <a:chExt cx="893" cy="246"/>
            </a:xfrm>
          </p:grpSpPr>
          <p:grpSp>
            <p:nvGrpSpPr>
              <p:cNvPr id="4" name="Group 9"/>
              <p:cNvGrpSpPr/>
              <p:nvPr/>
            </p:nvGrpSpPr>
            <p:grpSpPr>
              <a:xfrm>
                <a:off x="0" y="0"/>
                <a:ext cx="743" cy="185"/>
                <a:chOff x="0" y="0"/>
                <a:chExt cx="1118" cy="279"/>
              </a:xfrm>
            </p:grpSpPr>
            <p:sp>
              <p:nvSpPr>
                <p:cNvPr id="6160" name="AutoShape 10"/>
                <p:cNvSpPr/>
                <p:nvPr/>
              </p:nvSpPr>
              <p:spPr>
                <a:xfrm rot="5263130">
                  <a:off x="289" y="-294"/>
                  <a:ext cx="227" cy="816"/>
                </a:xfrm>
                <a:prstGeom prst="moon">
                  <a:avLst>
                    <a:gd name="adj" fmla="val 49769"/>
                  </a:avLst>
                </a:prstGeom>
                <a:solidFill>
                  <a:srgbClr val="5F5F5F">
                    <a:alpha val="3137"/>
                  </a:srgbClr>
                </a:solidFill>
                <a:ln w="9525">
                  <a:noFill/>
                </a:ln>
              </p:spPr>
              <p:txBody>
                <a:bodyPr wrap="none" anchor="ctr"/>
                <a:lstStyle/>
                <a:p>
                  <a:pPr lvl="0"/>
                  <a:endParaRPr lang="zh-CN" altLang="zh-CN" sz="3220" dirty="0">
                    <a:solidFill>
                      <a:srgbClr val="000000"/>
                    </a:solidFill>
                    <a:latin typeface="Arial" panose="020B0604020202020204" pitchFamily="34" charset="0"/>
                    <a:ea typeface="宋体" panose="02010600030101010101" pitchFamily="2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161" name="AutoShape 11"/>
                <p:cNvSpPr/>
                <p:nvPr/>
              </p:nvSpPr>
              <p:spPr>
                <a:xfrm rot="6078281">
                  <a:off x="425" y="-294"/>
                  <a:ext cx="227" cy="816"/>
                </a:xfrm>
                <a:prstGeom prst="moon">
                  <a:avLst>
                    <a:gd name="adj" fmla="val 49769"/>
                  </a:avLst>
                </a:prstGeom>
                <a:solidFill>
                  <a:srgbClr val="5F5F5F">
                    <a:alpha val="3137"/>
                  </a:srgbClr>
                </a:solidFill>
                <a:ln w="9525">
                  <a:noFill/>
                </a:ln>
              </p:spPr>
              <p:txBody>
                <a:bodyPr wrap="none" anchor="ctr"/>
                <a:lstStyle/>
                <a:p>
                  <a:pPr lvl="0"/>
                  <a:endParaRPr lang="zh-CN" altLang="zh-CN" sz="3220" dirty="0">
                    <a:solidFill>
                      <a:srgbClr val="000000"/>
                    </a:solidFill>
                    <a:latin typeface="Arial" panose="020B0604020202020204" pitchFamily="34" charset="0"/>
                    <a:ea typeface="宋体" panose="02010600030101010101" pitchFamily="2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162" name="AutoShape 12"/>
                <p:cNvSpPr/>
                <p:nvPr/>
              </p:nvSpPr>
              <p:spPr>
                <a:xfrm rot="6373927">
                  <a:off x="501" y="-272"/>
                  <a:ext cx="227" cy="816"/>
                </a:xfrm>
                <a:prstGeom prst="moon">
                  <a:avLst>
                    <a:gd name="adj" fmla="val 49769"/>
                  </a:avLst>
                </a:prstGeom>
                <a:solidFill>
                  <a:srgbClr val="5F5F5F">
                    <a:alpha val="3137"/>
                  </a:srgbClr>
                </a:solidFill>
                <a:ln w="9525">
                  <a:noFill/>
                </a:ln>
              </p:spPr>
              <p:txBody>
                <a:bodyPr wrap="none" anchor="ctr"/>
                <a:lstStyle/>
                <a:p>
                  <a:pPr lvl="0"/>
                  <a:endParaRPr lang="zh-CN" altLang="zh-CN" sz="3220" dirty="0">
                    <a:solidFill>
                      <a:srgbClr val="000000"/>
                    </a:solidFill>
                    <a:latin typeface="Arial" panose="020B0604020202020204" pitchFamily="34" charset="0"/>
                    <a:ea typeface="宋体" panose="02010600030101010101" pitchFamily="2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163" name="AutoShape 13"/>
                <p:cNvSpPr/>
                <p:nvPr/>
              </p:nvSpPr>
              <p:spPr>
                <a:xfrm rot="6906313">
                  <a:off x="591" y="-242"/>
                  <a:ext cx="227" cy="816"/>
                </a:xfrm>
                <a:prstGeom prst="moon">
                  <a:avLst>
                    <a:gd name="adj" fmla="val 49769"/>
                  </a:avLst>
                </a:prstGeom>
                <a:solidFill>
                  <a:srgbClr val="5F5F5F">
                    <a:alpha val="3137"/>
                  </a:srgbClr>
                </a:solidFill>
                <a:ln w="9525">
                  <a:noFill/>
                </a:ln>
              </p:spPr>
              <p:txBody>
                <a:bodyPr wrap="none" anchor="ctr"/>
                <a:lstStyle/>
                <a:p>
                  <a:pPr lvl="0"/>
                  <a:endParaRPr lang="zh-CN" altLang="zh-CN" sz="3220" dirty="0">
                    <a:solidFill>
                      <a:srgbClr val="000000"/>
                    </a:solidFill>
                    <a:latin typeface="Arial" panose="020B0604020202020204" pitchFamily="34" charset="0"/>
                    <a:ea typeface="宋体" panose="02010600030101010101" pitchFamily="2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5" name="Group 14"/>
              <p:cNvGrpSpPr/>
              <p:nvPr/>
            </p:nvGrpSpPr>
            <p:grpSpPr>
              <a:xfrm rot="1353540">
                <a:off x="150" y="60"/>
                <a:ext cx="743" cy="186"/>
                <a:chOff x="0" y="0"/>
                <a:chExt cx="1118" cy="279"/>
              </a:xfrm>
            </p:grpSpPr>
            <p:sp>
              <p:nvSpPr>
                <p:cNvPr id="6156" name="AutoShape 15"/>
                <p:cNvSpPr/>
                <p:nvPr/>
              </p:nvSpPr>
              <p:spPr>
                <a:xfrm rot="5263130">
                  <a:off x="289" y="-294"/>
                  <a:ext cx="227" cy="816"/>
                </a:xfrm>
                <a:prstGeom prst="moon">
                  <a:avLst>
                    <a:gd name="adj" fmla="val 49769"/>
                  </a:avLst>
                </a:prstGeom>
                <a:solidFill>
                  <a:srgbClr val="5F5F5F">
                    <a:alpha val="3137"/>
                  </a:srgbClr>
                </a:solidFill>
                <a:ln w="9525">
                  <a:noFill/>
                </a:ln>
              </p:spPr>
              <p:txBody>
                <a:bodyPr wrap="none" anchor="ctr"/>
                <a:lstStyle/>
                <a:p>
                  <a:pPr lvl="0"/>
                  <a:endParaRPr lang="zh-CN" altLang="zh-CN" sz="3220" dirty="0">
                    <a:solidFill>
                      <a:srgbClr val="000000"/>
                    </a:solidFill>
                    <a:latin typeface="Arial" panose="020B0604020202020204" pitchFamily="34" charset="0"/>
                    <a:ea typeface="宋体" panose="02010600030101010101" pitchFamily="2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157" name="AutoShape 16"/>
                <p:cNvSpPr/>
                <p:nvPr/>
              </p:nvSpPr>
              <p:spPr>
                <a:xfrm rot="6078281">
                  <a:off x="425" y="-294"/>
                  <a:ext cx="227" cy="816"/>
                </a:xfrm>
                <a:prstGeom prst="moon">
                  <a:avLst>
                    <a:gd name="adj" fmla="val 49769"/>
                  </a:avLst>
                </a:prstGeom>
                <a:solidFill>
                  <a:srgbClr val="5F5F5F">
                    <a:alpha val="3137"/>
                  </a:srgbClr>
                </a:solidFill>
                <a:ln w="9525">
                  <a:noFill/>
                </a:ln>
              </p:spPr>
              <p:txBody>
                <a:bodyPr wrap="none" anchor="ctr"/>
                <a:lstStyle/>
                <a:p>
                  <a:pPr lvl="0"/>
                  <a:endParaRPr lang="zh-CN" altLang="zh-CN" sz="3220" dirty="0">
                    <a:solidFill>
                      <a:srgbClr val="000000"/>
                    </a:solidFill>
                    <a:latin typeface="Arial" panose="020B0604020202020204" pitchFamily="34" charset="0"/>
                    <a:ea typeface="宋体" panose="02010600030101010101" pitchFamily="2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158" name="AutoShape 17"/>
                <p:cNvSpPr/>
                <p:nvPr/>
              </p:nvSpPr>
              <p:spPr>
                <a:xfrm rot="6373927">
                  <a:off x="501" y="-272"/>
                  <a:ext cx="227" cy="816"/>
                </a:xfrm>
                <a:prstGeom prst="moon">
                  <a:avLst>
                    <a:gd name="adj" fmla="val 49769"/>
                  </a:avLst>
                </a:prstGeom>
                <a:solidFill>
                  <a:srgbClr val="5F5F5F">
                    <a:alpha val="3137"/>
                  </a:srgbClr>
                </a:solidFill>
                <a:ln w="9525">
                  <a:noFill/>
                </a:ln>
              </p:spPr>
              <p:txBody>
                <a:bodyPr wrap="none" anchor="ctr"/>
                <a:lstStyle/>
                <a:p>
                  <a:pPr lvl="0"/>
                  <a:endParaRPr lang="zh-CN" altLang="zh-CN" sz="3220" dirty="0">
                    <a:solidFill>
                      <a:srgbClr val="000000"/>
                    </a:solidFill>
                    <a:latin typeface="Arial" panose="020B0604020202020204" pitchFamily="34" charset="0"/>
                    <a:ea typeface="宋体" panose="02010600030101010101" pitchFamily="2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159" name="AutoShape 18"/>
                <p:cNvSpPr/>
                <p:nvPr/>
              </p:nvSpPr>
              <p:spPr>
                <a:xfrm rot="6906313">
                  <a:off x="591" y="-242"/>
                  <a:ext cx="227" cy="816"/>
                </a:xfrm>
                <a:prstGeom prst="moon">
                  <a:avLst>
                    <a:gd name="adj" fmla="val 49769"/>
                  </a:avLst>
                </a:prstGeom>
                <a:solidFill>
                  <a:srgbClr val="5F5F5F">
                    <a:alpha val="3137"/>
                  </a:srgbClr>
                </a:solidFill>
                <a:ln w="9525">
                  <a:noFill/>
                </a:ln>
              </p:spPr>
              <p:txBody>
                <a:bodyPr wrap="none" anchor="ctr"/>
                <a:lstStyle/>
                <a:p>
                  <a:pPr lvl="0"/>
                  <a:endParaRPr lang="zh-CN" altLang="zh-CN" sz="3220" dirty="0">
                    <a:solidFill>
                      <a:srgbClr val="000000"/>
                    </a:solidFill>
                    <a:latin typeface="Arial" panose="020B0604020202020204" pitchFamily="34" charset="0"/>
                    <a:ea typeface="宋体" panose="02010600030101010101" pitchFamily="2" charset="-122"/>
                    <a:sym typeface="Arial" panose="020B0604020202020204" pitchFamily="34" charset="0"/>
                  </a:endParaRPr>
                </a:p>
              </p:txBody>
            </p:sp>
          </p:grpSp>
        </p:grpSp>
        <p:sp>
          <p:nvSpPr>
            <p:cNvPr id="6153" name="Rectangle 19"/>
            <p:cNvSpPr/>
            <p:nvPr/>
          </p:nvSpPr>
          <p:spPr>
            <a:xfrm>
              <a:off x="-42" y="216"/>
              <a:ext cx="1274" cy="10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87193" tIns="43597" rIns="87193" bIns="43597" anchor="ctr">
              <a:spAutoFit/>
            </a:bodyPr>
            <a:lstStyle/>
            <a:p>
              <a:pPr lvl="0" algn="ctr"/>
              <a:r>
                <a:rPr lang="en-US" altLang="zh-CN" sz="10640" b="1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sym typeface="华文细黑" panose="02010600040101010101" pitchFamily="2" charset="-122"/>
                </a:rPr>
                <a:t>2.2</a:t>
              </a:r>
            </a:p>
          </p:txBody>
        </p:sp>
      </p:grpSp>
    </p:spTree>
  </p:cSld>
  <p:clrMapOvr>
    <a:masterClrMapping/>
  </p:clrMapOvr>
  <p:transition advTm="3234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7A11152-572F-4842-8E78-611BB57FAA04}" type="slidenum">
              <a:rPr lang="zh-CN" altLang="en-US"/>
              <a:pPr>
                <a:defRPr/>
              </a:pPr>
              <a:t>9</a:t>
            </a:fld>
            <a:endParaRPr lang="zh-CN" altLang="en-US"/>
          </a:p>
        </p:txBody>
      </p:sp>
      <p:pic>
        <p:nvPicPr>
          <p:cNvPr id="7" name="图片 6" descr="163"/>
          <p:cNvPicPr>
            <a:picLocks noChangeAspect="1"/>
          </p:cNvPicPr>
          <p:nvPr/>
        </p:nvPicPr>
        <p:blipFill>
          <a:blip r:embed="rId2" cstate="print"/>
          <a:srcRect t="28914" b="31755"/>
          <a:stretch>
            <a:fillRect/>
          </a:stretch>
        </p:blipFill>
        <p:spPr>
          <a:xfrm>
            <a:off x="351155" y="7491095"/>
            <a:ext cx="5725795" cy="180213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5267325" y="597535"/>
            <a:ext cx="1590675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/>
              <a:t>163</a:t>
            </a:r>
            <a:r>
              <a:rPr lang="zh-CN" altLang="en-US" sz="2000" b="1"/>
              <a:t>配置方案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1155" y="1254125"/>
            <a:ext cx="5751195" cy="619569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4" name="图片 73" descr="南医大汉中路L型工位4.28-3"/>
          <p:cNvPicPr>
            <a:picLocks noChangeAspect="1"/>
          </p:cNvPicPr>
          <p:nvPr/>
        </p:nvPicPr>
        <p:blipFill>
          <a:blip r:embed="rId4" cstate="print"/>
          <a:srcRect l="25152" t="6744" r="38182" b="908"/>
          <a:stretch>
            <a:fillRect/>
          </a:stretch>
        </p:blipFill>
        <p:spPr>
          <a:xfrm>
            <a:off x="10332720" y="1254125"/>
            <a:ext cx="2025015" cy="297307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6384290" y="1254125"/>
            <a:ext cx="3436620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200"/>
              <a:t>产品型号：工位</a:t>
            </a:r>
          </a:p>
          <a:p>
            <a:pPr algn="l"/>
            <a:r>
              <a:rPr lang="zh-CN" altLang="en-US" sz="1200"/>
              <a:t>一组L出字型十人位</a:t>
            </a:r>
          </a:p>
          <a:p>
            <a:pPr algn="l"/>
            <a:r>
              <a:rPr lang="zh-CN" altLang="en-US" sz="1200"/>
              <a:t>产品尺寸：2860*7000*1050</a:t>
            </a:r>
          </a:p>
          <a:p>
            <a:pPr algn="l"/>
            <a:r>
              <a:rPr lang="zh-CN" altLang="en-US" sz="1200"/>
              <a:t>                  （1400*1400/1050）</a:t>
            </a:r>
          </a:p>
          <a:p>
            <a:pPr algn="l"/>
            <a:r>
              <a:rPr lang="zh-CN" altLang="en-US" sz="1200"/>
              <a:t>凯莱橡木BS-73</a:t>
            </a:r>
          </a:p>
          <a:p>
            <a:pPr algn="l"/>
            <a:r>
              <a:rPr lang="zh-CN" altLang="en-US" sz="1200"/>
              <a:t>台面板，附台面板，抽面为凯莱橡木BS-73，其余进口暖白BS-07，屏风太空灰P987-04+绅士蓝P987-15</a:t>
            </a:r>
          </a:p>
          <a:p>
            <a:pPr algn="l"/>
            <a:r>
              <a:rPr lang="zh-CN" altLang="en-US" sz="1200"/>
              <a:t>公共侧P40屏风：太空灰P987+绅士蓝P987-15，含走线槽、挂件槽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6384290" y="3227070"/>
            <a:ext cx="343662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200"/>
              <a:t>产品型号：排头柜</a:t>
            </a:r>
          </a:p>
          <a:p>
            <a:pPr algn="l"/>
            <a:r>
              <a:rPr lang="zh-CN" altLang="en-US" sz="1200"/>
              <a:t>产品尺寸：450*600*1050</a:t>
            </a:r>
          </a:p>
          <a:p>
            <a:pPr algn="l"/>
            <a:r>
              <a:rPr lang="zh-CN" altLang="en-US" sz="1200"/>
              <a:t>凯莱橡木BS-73+太空灰P987-04</a:t>
            </a:r>
          </a:p>
          <a:p>
            <a:pPr algn="l"/>
            <a:r>
              <a:rPr lang="zh-CN" altLang="en-US" sz="1200"/>
              <a:t>内含三层层板，均分</a:t>
            </a:r>
          </a:p>
        </p:txBody>
      </p:sp>
      <p:pic>
        <p:nvPicPr>
          <p:cNvPr id="97" name="图片 96" descr="5~]T1Vwe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427970" y="4227195"/>
            <a:ext cx="1660525" cy="243268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0245725" y="6584315"/>
            <a:ext cx="219964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200"/>
              <a:t>产品型号：员工椅</a:t>
            </a:r>
          </a:p>
          <a:p>
            <a:pPr algn="l"/>
            <a:r>
              <a:rPr lang="zh-CN" altLang="en-US" sz="1200"/>
              <a:t>产品尺寸：常规</a:t>
            </a:r>
          </a:p>
          <a:p>
            <a:pPr algn="l"/>
            <a:r>
              <a:rPr lang="zh-CN" altLang="en-US" sz="1200"/>
              <a:t>全黑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6194425" y="7247890"/>
            <a:ext cx="6449060" cy="21228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1200"/>
              <a:t>座垫采用黑色优质网孔布或绒布台湾颐达面料，优质高密度、高阻燃一体成型或切割泡绵，座垫厚度50-80mm；</a:t>
            </a:r>
          </a:p>
          <a:p>
            <a:r>
              <a:rPr lang="zh-CN" altLang="en-US" sz="1200"/>
              <a:t>定型海绵，密度高于 50#以上海绵，并加蓬绵，软硬适中，回弹力为 50%，不变形。</a:t>
            </a:r>
          </a:p>
          <a:p>
            <a:r>
              <a:rPr lang="zh-CN" altLang="en-US" sz="1200"/>
              <a:t>PU升降扶手</a:t>
            </a:r>
          </a:p>
          <a:p>
            <a:r>
              <a:rPr lang="zh-CN" altLang="en-US" sz="1200"/>
              <a:t>普通底盘带原位锁定</a:t>
            </a:r>
          </a:p>
          <a:p>
            <a:r>
              <a:rPr lang="zh-CN" altLang="en-US" sz="1200"/>
              <a:t>气压棒：采用德国 SUSPA 原装气动杆或韩国三弘气杆,升降时无声响经测试可承受 250KG 压力,升降 30 万次无故障,相当于正常使用五至八年。符合ANSI/BIFMA X5.1-2002标准；升降自如，结构牢固，可上下反复三十万次无损</a:t>
            </a:r>
          </a:p>
          <a:p>
            <a:r>
              <a:rPr lang="zh-CN" altLang="en-US" sz="1200"/>
              <a:t>黑色优质高密度尼龙纤维滑轮，五星优质钢材或铝合金脚架，表面碳黑色静电粉末喷涂，五星脚在受压迫500磅下往复10万次不损坏，间隙误差在1%毫米左右，移动杂音小，耐磨性大。</a:t>
            </a:r>
          </a:p>
          <a:p>
            <a:r>
              <a:rPr lang="zh-CN" altLang="en-US" sz="1200"/>
              <a:t>可过美国BIFMA测试</a:t>
            </a:r>
          </a:p>
        </p:txBody>
      </p:sp>
      <p:pic>
        <p:nvPicPr>
          <p:cNvPr id="3" name="图片 2" descr="南医大汉中路L型工位4.28-1"/>
          <p:cNvPicPr>
            <a:picLocks noChangeAspect="1"/>
          </p:cNvPicPr>
          <p:nvPr/>
        </p:nvPicPr>
        <p:blipFill>
          <a:blip r:embed="rId6" cstate="print"/>
          <a:srcRect l="10107" r="16162"/>
          <a:stretch>
            <a:fillRect/>
          </a:stretch>
        </p:blipFill>
        <p:spPr>
          <a:xfrm>
            <a:off x="6242685" y="4057015"/>
            <a:ext cx="4003040" cy="3171825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10079</Words>
  <Application>Microsoft Office PowerPoint</Application>
  <PresentationFormat>A3 纸张(297x420 毫米)</PresentationFormat>
  <Paragraphs>542</Paragraphs>
  <Slides>43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43</vt:i4>
      </vt:variant>
    </vt:vector>
  </HeadingPairs>
  <TitlesOfParts>
    <vt:vector size="45" baseType="lpstr">
      <vt:lpstr>自定义设计方案</vt:lpstr>
      <vt:lpstr>1_自定义设计方案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俊</dc:creator>
  <cp:lastModifiedBy>HP</cp:lastModifiedBy>
  <cp:revision>2077</cp:revision>
  <dcterms:created xsi:type="dcterms:W3CDTF">2006-08-16T00:00:00Z</dcterms:created>
  <dcterms:modified xsi:type="dcterms:W3CDTF">2018-05-09T00:35:02Z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2052-10.1.0.7346</vt:lpwstr>
  </property>
</Properties>
</file>